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FY 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320</c:v>
                </c:pt>
                <c:pt idx="1">
                  <c:v>210</c:v>
                </c:pt>
                <c:pt idx="2">
                  <c:v>180</c:v>
                </c:pt>
                <c:pt idx="3">
                  <c:v>95</c:v>
                </c:pt>
                <c:pt idx="4">
                  <c:v>65</c:v>
                </c:pt>
                <c:pt idx="5">
                  <c:v>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FY 2026</c:v>
                </c:pt>
              </c:strCache>
            </c:strRef>
          </c:tx>
          <c:spPr>
            <a:solidFill>
              <a:srgbClr val="E11D48"/>
            </a:solidFill>
            <a:ln w="31750">
              <a:solidFill>
                <a:srgbClr val="E11D48"/>
              </a:solidFill>
            </a:ln>
          </c:spPr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 Pacific</c:v>
                </c:pt>
                <c:pt idx="3">
                  <c:v>Latin America</c:v>
                </c:pt>
                <c:pt idx="4">
                  <c:v>Middle East</c:v>
                </c:pt>
                <c:pt idx="5">
                  <c:v>Africa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380</c:v>
                </c:pt>
                <c:pt idx="1">
                  <c:v>250</c:v>
                </c:pt>
                <c:pt idx="2">
                  <c:v>220</c:v>
                </c:pt>
                <c:pt idx="3">
                  <c:v>120</c:v>
                </c:pt>
                <c:pt idx="4">
                  <c:v>85</c:v>
                </c:pt>
                <c:pt idx="5">
                  <c:v>60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Segoe UI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($M)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520</c:v>
                </c:pt>
                <c:pt idx="1">
                  <c:v>610</c:v>
                </c:pt>
                <c:pt idx="2">
                  <c:v>690</c:v>
                </c:pt>
                <c:pt idx="3">
                  <c:v>780</c:v>
                </c:pt>
                <c:pt idx="4">
                  <c:v>850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Profit ($M)</c:v>
                </c:pt>
              </c:strCache>
            </c:strRef>
          </c:tx>
          <c:spPr>
            <a:solidFill>
              <a:srgbClr val="E11D48"/>
            </a:solidFill>
            <a:ln w="31750">
              <a:solidFill>
                <a:srgbClr val="E11D48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78</c:v>
                </c:pt>
                <c:pt idx="1">
                  <c:v>95</c:v>
                </c:pt>
                <c:pt idx="2">
                  <c:v>110</c:v>
                </c:pt>
                <c:pt idx="3">
                  <c:v>135</c:v>
                </c:pt>
                <c:pt idx="4">
                  <c:v>157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Headcount</c:v>
                </c:pt>
              </c:strCache>
            </c:strRef>
          </c:tx>
          <c:spPr>
            <a:solidFill>
              <a:srgbClr val="7C3AED"/>
            </a:solidFill>
            <a:ln w="31750">
              <a:solidFill>
                <a:srgbClr val="7C3AED"/>
              </a:solidFill>
            </a:ln>
          </c:spPr>
          <c:cat>
            <c:strRef>
              <c:f>Sheet1!$A$2:$A$6</c:f>
              <c:strCache>
                <c:ptCount val="5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1800</c:v>
                </c:pt>
                <c:pt idx="1">
                  <c:v>2000</c:v>
                </c:pt>
                <c:pt idx="2">
                  <c:v>2200</c:v>
                </c:pt>
                <c:pt idx="3">
                  <c:v>2350</c:v>
                </c:pt>
                <c:pt idx="4">
                  <c:v>2500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2118791784"/>
        <c:crosses val="autoZero"/>
      </c:valAx>
    </c:plotArea>
    <c:legend>
      <c:legendPos val="b"/>
      <c:layout/>
      <c:overlay val="0"/>
      <c:txPr>
        <a:bodyPr/>
        <a:lstStyle/>
        <a:p>
          <a:pPr>
            <a:defRPr sz="1000">
              <a:latin typeface="Segoe UI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0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Share</c:v>
                </c:pt>
              </c:strCache>
            </c:strRef>
          </c:tx>
          <c:dPt>
            <c:idx val="0"/>
            <c:spPr>
              <a:solidFill>
                <a:srgbClr val="2563EB"/>
              </a:solidFill>
            </c:spPr>
          </c:dPt>
          <c:dPt>
            <c:idx val="1"/>
            <c:spPr>
              <a:solidFill>
                <a:srgbClr val="E11D48"/>
              </a:solidFill>
            </c:spPr>
          </c:dPt>
          <c:dPt>
            <c:idx val="2"/>
            <c:spPr>
              <a:solidFill>
                <a:srgbClr val="7C3AED"/>
              </a:solidFill>
            </c:spPr>
          </c:dPt>
          <c:dPt>
            <c:idx val="3"/>
            <c:spPr>
              <a:solidFill>
                <a:srgbClr val="DC2626"/>
              </a:solidFill>
            </c:spPr>
          </c:dPt>
          <c:dPt>
            <c:idx val="4"/>
            <c:spPr>
              <a:solidFill>
                <a:srgbClr val="059669"/>
              </a:solidFill>
            </c:spPr>
          </c:dPt>
          <c:cat>
            <c:strRef>
              <c:f>Sheet1!$A$2:$A$6</c:f>
              <c:strCache>
                <c:ptCount val="5"/>
                <c:pt idx="0">
                  <c:v>Enterprise</c:v>
                </c:pt>
                <c:pt idx="1">
                  <c:v>Mid-Market</c:v>
                </c:pt>
                <c:pt idx="2">
                  <c:v>SMB</c:v>
                </c:pt>
                <c:pt idx="3">
                  <c:v>Government</c:v>
                </c:pt>
                <c:pt idx="4">
                  <c:v>Partners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</c:v>
                </c:pt>
                <c:pt idx="1">
                  <c:v>28</c:v>
                </c:pt>
                <c:pt idx="2">
                  <c:v>15</c:v>
                </c:pt>
                <c:pt idx="3">
                  <c:v>10</c:v>
                </c:pt>
                <c:pt idx="4">
                  <c:v>5</c:v>
                </c:pt>
              </c:numCache>
            </c:numRef>
          </c:val>
        </c:ser>
        <c:dLbls>
          <c:txPr>
            <a:bodyPr/>
            <a:lstStyle/>
            <a:p>
              <a:pPr>
                <a:defRPr sz="1000">
                  <a:solidFill>
                    <a:srgbClr val="6B7280"/>
                  </a:solidFill>
                  <a:latin typeface="Segoe UI"/>
                </a:defRPr>
              </a:pPr>
            </a:p>
          </c:txPr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r>
              <a:rPr sz="1200">
                <a:solidFill>
                  <a:srgbClr val="6B7280"/>
                </a:solidFill>
                <a:latin typeface="Segoe UI"/>
              </a:rPr>
              <a:t>Quarterly Revenue</a:t>
            </a:r>
          </a:p>
        </c:rich>
      </c:tx>
      <c:layout/>
      <c:overlay val="0"/>
    </c:title>
    <c:autoTitleDeleted val="0"/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rgbClr val="2563EB"/>
            </a:solidFill>
            <a:ln w="31750">
              <a:solidFill>
                <a:srgbClr val="2563EB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180</c:v>
                </c:pt>
                <c:pt idx="1">
                  <c:v>200</c:v>
                </c:pt>
                <c:pt idx="2">
                  <c:v>195</c:v>
                </c:pt>
                <c:pt idx="3">
                  <c:v>210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rgbClr val="E11D48"/>
            </a:solidFill>
            <a:ln w="31750">
              <a:solidFill>
                <a:srgbClr val="E11D48"/>
              </a:solidFill>
            </a:ln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210</c:v>
                </c:pt>
                <c:pt idx="1">
                  <c:v>230</c:v>
                </c:pt>
                <c:pt idx="2">
                  <c:v>225</c:v>
                </c:pt>
                <c:pt idx="3">
                  <c:v>250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Gridlines>
          <c:spPr>
            <a:ln>
              <a:noFill/>
            </a:ln>
          </c:spPr>
        </c:majorGridlines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6B7280"/>
                </a:solidFill>
                <a:latin typeface="Segoe UI"/>
              </a:defRPr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000">
              <a:latin typeface="Segoe UI"/>
            </a:defRPr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225001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25000"/>
            <a:ext cx="12192000" cy="225001"/>
          </a:xfrm>
          <a:prstGeom prst="rect">
            <a:avLst/>
          </a:prstGeom>
          <a:solidFill>
            <a:srgbClr val="0788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50000"/>
            <a:ext cx="12192000" cy="225001"/>
          </a:xfrm>
          <a:prstGeom prst="rect">
            <a:avLst/>
          </a:prstGeom>
          <a:solidFill>
            <a:srgbClr val="077F9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75000"/>
            <a:ext cx="12192000" cy="225001"/>
          </a:xfrm>
          <a:prstGeom prst="rect">
            <a:avLst/>
          </a:prstGeom>
          <a:solidFill>
            <a:srgbClr val="0676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200000"/>
            <a:ext cx="1102614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ANALYTICS GROUP</a:t>
            </a:r>
          </a:p>
        </p:txBody>
      </p:sp>
      <p:sp>
        <p:nvSpPr>
          <p:cNvPr id="8" name="Oval 7"/>
          <p:cNvSpPr/>
          <p:nvPr/>
        </p:nvSpPr>
        <p:spPr>
          <a:xfrm>
            <a:off x="10979070" y="420000"/>
            <a:ext cx="60000" cy="60000"/>
          </a:xfrm>
          <a:prstGeom prst="ellipse">
            <a:avLst/>
          </a:prstGeom>
          <a:solidFill>
            <a:srgbClr val="83C8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1129070" y="420000"/>
            <a:ext cx="60000" cy="60000"/>
          </a:xfrm>
          <a:prstGeom prst="ellipse">
            <a:avLst/>
          </a:prstGeom>
          <a:solidFill>
            <a:srgbClr val="83C8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1279070" y="420000"/>
            <a:ext cx="60000" cy="60000"/>
          </a:xfrm>
          <a:prstGeom prst="ellipse">
            <a:avLst/>
          </a:prstGeom>
          <a:solidFill>
            <a:srgbClr val="83C8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11429070" y="420000"/>
            <a:ext cx="60000" cy="60000"/>
          </a:xfrm>
          <a:prstGeom prst="ellipse">
            <a:avLst/>
          </a:prstGeom>
          <a:solidFill>
            <a:srgbClr val="83C8D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10979070" y="420000"/>
            <a:ext cx="60000" cy="6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82930" y="1300000"/>
            <a:ext cx="1052614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4400" b="1" i="0">
                <a:solidFill>
                  <a:srgbClr val="1F2937"/>
                </a:solidFill>
                <a:latin typeface="Inter"/>
              </a:rPr>
              <a:t>Strategic Analysis Report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82930" y="2600000"/>
            <a:ext cx="2500000" cy="5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82930" y="2800000"/>
            <a:ext cx="105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6B7280"/>
                </a:solidFill>
                <a:latin typeface="Inter"/>
              </a:rPr>
              <a:t>Data-Driven Insights for Informed Decisions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97930" y="5373000"/>
            <a:ext cx="5486400" cy="700000"/>
          </a:xfrm>
          <a:prstGeom prst="roundRect">
            <a:avLst>
              <a:gd name="adj" fmla="val 10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582930" y="5358000"/>
            <a:ext cx="5486400" cy="700000"/>
          </a:xfrm>
          <a:prstGeom prst="roundRect">
            <a:avLst>
              <a:gd name="adj" fmla="val 10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82930" y="5558000"/>
            <a:ext cx="50864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February 2026  |  Confidential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KPI Dashboard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371600"/>
            <a:ext cx="12192000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548640" y="1566600"/>
            <a:ext cx="2683680" cy="4584200"/>
          </a:xfrm>
          <a:prstGeom prst="roundRect">
            <a:avLst>
              <a:gd name="adj" fmla="val 872"/>
            </a:avLst>
          </a:prstGeom>
          <a:solidFill>
            <a:srgbClr val="F4F7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548640" y="1586600"/>
            <a:ext cx="30000" cy="45442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08640" y="1626600"/>
            <a:ext cx="25636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6B7280"/>
                </a:solidFill>
                <a:latin typeface="Inter"/>
              </a:rPr>
              <a:t>Report Volume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8640" y="1866600"/>
            <a:ext cx="25636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F2937"/>
                </a:solidFill>
                <a:latin typeface="Inter"/>
              </a:rPr>
              <a:t>1,200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8640" y="2366600"/>
            <a:ext cx="12818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11D48"/>
                </a:solidFill>
                <a:latin typeface="Inter"/>
              </a:rPr>
              <a:t>↑ +22%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890480" y="2436600"/>
            <a:ext cx="1261840" cy="60000"/>
          </a:xfrm>
          <a:prstGeom prst="roundRect">
            <a:avLst>
              <a:gd name="adj" fmla="val 3962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1890480" y="2436600"/>
            <a:ext cx="1072564" cy="60000"/>
          </a:xfrm>
          <a:prstGeom prst="roundRect">
            <a:avLst>
              <a:gd name="adj" fmla="val 4661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890480" y="2516600"/>
            <a:ext cx="12618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6B7280"/>
                </a:solidFill>
                <a:latin typeface="Inter"/>
              </a:rPr>
              <a:t>85%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352320" y="1566600"/>
            <a:ext cx="2683680" cy="4584200"/>
          </a:xfrm>
          <a:prstGeom prst="roundRect">
            <a:avLst>
              <a:gd name="adj" fmla="val 872"/>
            </a:avLst>
          </a:prstGeom>
          <a:solidFill>
            <a:srgbClr val="FDF3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3352320" y="1586600"/>
            <a:ext cx="30000" cy="45442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412320" y="1626600"/>
            <a:ext cx="25636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6B7280"/>
                </a:solidFill>
                <a:latin typeface="Inter"/>
              </a:rPr>
              <a:t>Client Satisfaction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12320" y="1866600"/>
            <a:ext cx="25636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F2937"/>
                </a:solidFill>
                <a:latin typeface="Inter"/>
              </a:rPr>
              <a:t>4.9/5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12320" y="2366600"/>
            <a:ext cx="12818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11D48"/>
                </a:solidFill>
                <a:latin typeface="Inter"/>
              </a:rPr>
              <a:t>↑ +0.2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4694160" y="2436600"/>
            <a:ext cx="1261840" cy="60000"/>
          </a:xfrm>
          <a:prstGeom prst="roundRect">
            <a:avLst>
              <a:gd name="adj" fmla="val 3962"/>
            </a:avLst>
          </a:prstGeom>
          <a:solidFill>
            <a:srgbClr val="F9D1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4694160" y="2436600"/>
            <a:ext cx="1236603" cy="60000"/>
          </a:xfrm>
          <a:prstGeom prst="roundRect">
            <a:avLst>
              <a:gd name="adj" fmla="val 4043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4694160" y="2516600"/>
            <a:ext cx="12618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6B7280"/>
                </a:solidFill>
                <a:latin typeface="Inter"/>
              </a:rPr>
              <a:t>98%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156000" y="1566600"/>
            <a:ext cx="2683680" cy="4584200"/>
          </a:xfrm>
          <a:prstGeom prst="roundRect">
            <a:avLst>
              <a:gd name="adj" fmla="val 872"/>
            </a:avLst>
          </a:prstGeom>
          <a:solidFill>
            <a:srgbClr val="F8F5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6156000" y="1586600"/>
            <a:ext cx="30000" cy="45442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216000" y="1626600"/>
            <a:ext cx="25636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6B7280"/>
                </a:solidFill>
                <a:latin typeface="Inter"/>
              </a:rPr>
              <a:t>Data Accuracy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16000" y="1866600"/>
            <a:ext cx="25636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F2937"/>
                </a:solidFill>
                <a:latin typeface="Inter"/>
              </a:rPr>
              <a:t>99.2%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16000" y="2366600"/>
            <a:ext cx="12818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E11D48"/>
                </a:solidFill>
                <a:latin typeface="Inter"/>
              </a:rPr>
              <a:t>↑ +0.3%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7497840" y="2436600"/>
            <a:ext cx="1261840" cy="60000"/>
          </a:xfrm>
          <a:prstGeom prst="roundRect">
            <a:avLst>
              <a:gd name="adj" fmla="val 3962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7497840" y="2436600"/>
            <a:ext cx="1249221" cy="60000"/>
          </a:xfrm>
          <a:prstGeom prst="roundRect">
            <a:avLst>
              <a:gd name="adj" fmla="val 4002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497840" y="2516600"/>
            <a:ext cx="12618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6B7280"/>
                </a:solidFill>
                <a:latin typeface="Inter"/>
              </a:rPr>
              <a:t>99%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959680" y="1566600"/>
            <a:ext cx="2683680" cy="4584200"/>
          </a:xfrm>
          <a:prstGeom prst="roundRect">
            <a:avLst>
              <a:gd name="adj" fmla="val 872"/>
            </a:avLst>
          </a:prstGeom>
          <a:solidFill>
            <a:srgbClr val="FDF4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8959680" y="1586600"/>
            <a:ext cx="30000" cy="45442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9019680" y="1626600"/>
            <a:ext cx="256368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6B7280"/>
                </a:solidFill>
                <a:latin typeface="Inter"/>
              </a:rPr>
              <a:t>Turnaround Time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19680" y="1866600"/>
            <a:ext cx="256368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1F2937"/>
                </a:solidFill>
                <a:latin typeface="Inter"/>
              </a:rPr>
              <a:t>3.2 days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019680" y="2366600"/>
            <a:ext cx="12818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7C3AED"/>
                </a:solidFill>
                <a:latin typeface="Inter"/>
              </a:rPr>
              <a:t>↓ -0.8d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10301520" y="2436600"/>
            <a:ext cx="1261840" cy="60000"/>
          </a:xfrm>
          <a:prstGeom prst="roundRect">
            <a:avLst>
              <a:gd name="adj" fmla="val 3962"/>
            </a:avLst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10301520" y="2436600"/>
            <a:ext cx="1009472" cy="60000"/>
          </a:xfrm>
          <a:prstGeom prst="roundRect">
            <a:avLst>
              <a:gd name="adj" fmla="val 4953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0301520" y="2516600"/>
            <a:ext cx="12618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800" b="0" i="0">
                <a:solidFill>
                  <a:srgbClr val="6B7280"/>
                </a:solidFill>
                <a:latin typeface="Inter"/>
              </a:rPr>
              <a:t>80%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SWOT Analysis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582930" y="850000"/>
            <a:ext cx="5463070" cy="2600000"/>
          </a:xfrm>
          <a:prstGeom prst="roundRect">
            <a:avLst>
              <a:gd name="adj" fmla="val 915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582930" y="850000"/>
            <a:ext cx="5463070" cy="4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02930" y="920000"/>
            <a:ext cx="522307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2563EB"/>
                </a:solidFill>
                <a:latin typeface="Inter"/>
              </a:rPr>
              <a:t>Strengths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2930" y="1220000"/>
            <a:ext cx="5223070" cy="21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2563EB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Deep analytical expertise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2563EB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Proprietary data assets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2563EB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Strong client trust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146000" y="850000"/>
            <a:ext cx="5463070" cy="2600000"/>
          </a:xfrm>
          <a:prstGeom prst="roundRect">
            <a:avLst>
              <a:gd name="adj" fmla="val 915"/>
            </a:avLst>
          </a:prstGeom>
          <a:solidFill>
            <a:srgbClr val="FCE8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6146000" y="850000"/>
            <a:ext cx="5463070" cy="4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266000" y="920000"/>
            <a:ext cx="522307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E11D48"/>
                </a:solidFill>
                <a:latin typeface="Inter"/>
              </a:rPr>
              <a:t>Weaknesses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66000" y="1220000"/>
            <a:ext cx="5223070" cy="21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E11D48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Manual data collection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E11D48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Scaling limitations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E11D48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Niche market focus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82930" y="3550000"/>
            <a:ext cx="5463070" cy="2600000"/>
          </a:xfrm>
          <a:prstGeom prst="roundRect">
            <a:avLst>
              <a:gd name="adj" fmla="val 915"/>
            </a:avLst>
          </a:prstGeom>
          <a:solidFill>
            <a:srgbClr val="F1EB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582930" y="3550000"/>
            <a:ext cx="5463070" cy="4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02930" y="3620000"/>
            <a:ext cx="522307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7C3AED"/>
                </a:solidFill>
                <a:latin typeface="Inter"/>
              </a:rPr>
              <a:t>Opportunities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02930" y="3920000"/>
            <a:ext cx="5223070" cy="21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7C3AED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AI/ML automation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7C3AED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Real-time analytics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7C3AED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Subscription model expansion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146000" y="3550000"/>
            <a:ext cx="5463070" cy="2600000"/>
          </a:xfrm>
          <a:prstGeom prst="roundRect">
            <a:avLst>
              <a:gd name="adj" fmla="val 915"/>
            </a:avLst>
          </a:prstGeom>
          <a:solidFill>
            <a:srgbClr val="FBE9E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6146000" y="3550000"/>
            <a:ext cx="5463070" cy="45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266000" y="3620000"/>
            <a:ext cx="522307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DC2626"/>
                </a:solidFill>
                <a:latin typeface="Inter"/>
              </a:rPr>
              <a:t>Threats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66000" y="3920000"/>
            <a:ext cx="5223070" cy="215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DC2626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Self-service BI tools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DC2626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Data privacy regulation</a:t>
            </a:r>
          </a:p>
          <a:p>
            <a:pPr>
              <a:spcBef>
                <a:spcPts val="400"/>
              </a:spcBef>
              <a:spcAft>
                <a:spcPts val="200"/>
              </a:spcAft>
              <a:buFont typeface="Inter"/>
              <a:buChar char="•"/>
              <a:buClr>
                <a:srgbClr val="DC2626"/>
              </a:buClr>
            </a:pPr>
            <a:r>
              <a:rPr sz="1100">
                <a:solidFill>
                  <a:srgbClr val="1F2937"/>
                </a:solidFill>
                <a:latin typeface="Inter"/>
              </a:rPr>
              <a:t>Commoditization of reports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Strategic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002930" y="1171600"/>
            <a:ext cx="10606140" cy="260000"/>
          </a:xfrm>
          <a:prstGeom prst="rect">
            <a:avLst/>
          </a:prstGeom>
          <a:solidFill>
            <a:srgbClr val="D9EE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082930" y="1181600"/>
            <a:ext cx="514307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Low Impact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86000" y="1181600"/>
            <a:ext cx="5143070" cy="2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High Impact</a:t>
            </a:r>
          </a:p>
        </p:txBody>
      </p:sp>
      <p:sp>
        <p:nvSpPr>
          <p:cNvPr id="8" name="Rectangle 7"/>
          <p:cNvSpPr/>
          <p:nvPr/>
        </p:nvSpPr>
        <p:spPr>
          <a:xfrm>
            <a:off x="582930" y="1451600"/>
            <a:ext cx="360000" cy="2269600"/>
          </a:xfrm>
          <a:prstGeom prst="rect">
            <a:avLst/>
          </a:prstGeom>
          <a:solidFill>
            <a:srgbClr val="D9EE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02930" y="1471600"/>
            <a:ext cx="320000" cy="222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Low
Effort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2930" y="3781200"/>
            <a:ext cx="360000" cy="2269600"/>
          </a:xfrm>
          <a:prstGeom prst="rect">
            <a:avLst/>
          </a:prstGeom>
          <a:solidFill>
            <a:srgbClr val="E6F4F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02930" y="3801200"/>
            <a:ext cx="320000" cy="22296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High
Effort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002930" y="1451600"/>
            <a:ext cx="5273070" cy="2269600"/>
          </a:xfrm>
          <a:prstGeom prst="roundRect">
            <a:avLst>
              <a:gd name="adj" fmla="val 948"/>
            </a:avLst>
          </a:prstGeom>
          <a:solidFill>
            <a:srgbClr val="E4ECFC"/>
          </a:solidFill>
          <a:ln w="6350">
            <a:solidFill>
              <a:srgbClr val="92B1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1002930" y="1451600"/>
            <a:ext cx="5273070" cy="200000"/>
          </a:xfrm>
          <a:prstGeom prst="roundRect">
            <a:avLst>
              <a:gd name="adj" fmla="val 948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1002930" y="1601600"/>
            <a:ext cx="5273070" cy="5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102930" y="1471600"/>
            <a:ext cx="507307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Quick Wins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926000" y="1711600"/>
            <a:ext cx="2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800" b="1" i="0">
                <a:solidFill>
                  <a:srgbClr val="6691F1"/>
                </a:solidFill>
                <a:latin typeface="Inter"/>
              </a:rPr>
              <a:t>Q1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02930" y="1731600"/>
            <a:ext cx="4823070" cy="19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High impact, low effort — prioritize these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336000" y="1451600"/>
            <a:ext cx="5273070" cy="2269600"/>
          </a:xfrm>
          <a:prstGeom prst="roundRect">
            <a:avLst>
              <a:gd name="adj" fmla="val 948"/>
            </a:avLst>
          </a:prstGeom>
          <a:solidFill>
            <a:srgbClr val="FBE3E9"/>
          </a:solidFill>
          <a:ln w="6350">
            <a:solidFill>
              <a:srgbClr val="F08EA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6336000" y="1451600"/>
            <a:ext cx="5273070" cy="200000"/>
          </a:xfrm>
          <a:prstGeom prst="roundRect">
            <a:avLst>
              <a:gd name="adj" fmla="val 948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6336000" y="1601600"/>
            <a:ext cx="5273070" cy="5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436000" y="1471600"/>
            <a:ext cx="507307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Major Projects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259070" y="1711600"/>
            <a:ext cx="2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800" b="1" i="0">
                <a:solidFill>
                  <a:srgbClr val="EA607E"/>
                </a:solidFill>
                <a:latin typeface="Inter"/>
              </a:rPr>
              <a:t>Q2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436000" y="1731600"/>
            <a:ext cx="4823070" cy="19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High impact, high effort — plan carefully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002930" y="3781200"/>
            <a:ext cx="5273070" cy="2269600"/>
          </a:xfrm>
          <a:prstGeom prst="roundRect">
            <a:avLst>
              <a:gd name="adj" fmla="val 948"/>
            </a:avLst>
          </a:prstGeom>
          <a:solidFill>
            <a:srgbClr val="EFE7FC"/>
          </a:solidFill>
          <a:ln w="6350">
            <a:solidFill>
              <a:srgbClr val="BD9CF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1002930" y="3781200"/>
            <a:ext cx="5273070" cy="200000"/>
          </a:xfrm>
          <a:prstGeom prst="roundRect">
            <a:avLst>
              <a:gd name="adj" fmla="val 948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1002930" y="3931200"/>
            <a:ext cx="5273070" cy="5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1102930" y="3801200"/>
            <a:ext cx="507307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Fill-Ins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926000" y="4041200"/>
            <a:ext cx="2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800" b="1" i="0">
                <a:solidFill>
                  <a:srgbClr val="A375F2"/>
                </a:solidFill>
                <a:latin typeface="Inter"/>
              </a:rPr>
              <a:t>Q3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02930" y="4061200"/>
            <a:ext cx="4823070" cy="19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Low impact, low effort — delegate or automate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336000" y="3781200"/>
            <a:ext cx="5273070" cy="2269600"/>
          </a:xfrm>
          <a:prstGeom prst="roundRect">
            <a:avLst>
              <a:gd name="adj" fmla="val 948"/>
            </a:avLst>
          </a:prstGeom>
          <a:solidFill>
            <a:srgbClr val="FAE4E4"/>
          </a:solidFill>
          <a:ln w="6350">
            <a:solidFill>
              <a:srgbClr val="ED929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6336000" y="3781200"/>
            <a:ext cx="5273070" cy="200000"/>
          </a:xfrm>
          <a:prstGeom prst="roundRect">
            <a:avLst>
              <a:gd name="adj" fmla="val 948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6336000" y="3931200"/>
            <a:ext cx="5273070" cy="5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6436000" y="3801200"/>
            <a:ext cx="5073070" cy="1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FFFFFF"/>
                </a:solidFill>
                <a:latin typeface="Inter"/>
              </a:rPr>
              <a:t>Thankless Tasks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259070" y="4041200"/>
            <a:ext cx="28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2800" b="1" i="0">
                <a:solidFill>
                  <a:srgbClr val="E66767"/>
                </a:solidFill>
                <a:latin typeface="Inter"/>
              </a:rPr>
              <a:t>Q4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436000" y="4061200"/>
            <a:ext cx="4823070" cy="19196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Low impact, high effort — reconsider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Synergy Analysis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582930" y="1371600"/>
            <a:ext cx="11026140" cy="6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62930" y="1376600"/>
            <a:ext cx="2000000" cy="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1" i="0">
                <a:solidFill>
                  <a:srgbClr val="FFFFFF"/>
                </a:solidFill>
                <a:latin typeface="Inter"/>
              </a:rPr>
              <a:t>OVERLAP ANALYSIS</a:t>
            </a:r>
          </a:p>
        </p:txBody>
      </p:sp>
      <p:sp>
        <p:nvSpPr>
          <p:cNvPr id="7" name="Rectangle 6"/>
          <p:cNvSpPr/>
          <p:nvPr/>
        </p:nvSpPr>
        <p:spPr>
          <a:xfrm>
            <a:off x="582930" y="1491600"/>
            <a:ext cx="6615684" cy="4609200"/>
          </a:xfrm>
          <a:prstGeom prst="rect">
            <a:avLst/>
          </a:prstGeom>
          <a:solidFill>
            <a:srgbClr val="FAFBFC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2790772" y="2333200"/>
            <a:ext cx="2200000" cy="2200000"/>
          </a:xfrm>
          <a:prstGeom prst="ellipse">
            <a:avLst/>
          </a:prstGeom>
          <a:solidFill>
            <a:srgbClr val="0891B2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3440772" y="3169850"/>
            <a:ext cx="9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F2937"/>
                </a:solidFill>
                <a:latin typeface="Inter"/>
              </a:rPr>
              <a:t>Innovation</a:t>
            </a:r>
          </a:p>
        </p:txBody>
      </p:sp>
      <p:sp>
        <p:nvSpPr>
          <p:cNvPr id="10" name="Oval 9"/>
          <p:cNvSpPr/>
          <p:nvPr/>
        </p:nvSpPr>
        <p:spPr>
          <a:xfrm>
            <a:off x="2229772" y="3059200"/>
            <a:ext cx="2200000" cy="2200000"/>
          </a:xfrm>
          <a:prstGeom prst="ellipse">
            <a:avLst/>
          </a:prstGeom>
          <a:solidFill>
            <a:srgbClr val="2563EB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2627322" y="4222550"/>
            <a:ext cx="9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F2937"/>
                </a:solidFill>
                <a:latin typeface="Inter"/>
              </a:rPr>
              <a:t>Experience</a:t>
            </a:r>
          </a:p>
        </p:txBody>
      </p:sp>
      <p:sp>
        <p:nvSpPr>
          <p:cNvPr id="12" name="Oval 11"/>
          <p:cNvSpPr/>
          <p:nvPr/>
        </p:nvSpPr>
        <p:spPr>
          <a:xfrm>
            <a:off x="3351772" y="3059200"/>
            <a:ext cx="2200000" cy="2200000"/>
          </a:xfrm>
          <a:prstGeom prst="ellipse">
            <a:avLst/>
          </a:prstGeom>
          <a:solidFill>
            <a:srgbClr val="E11D48">
              <a:alpha val="5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254222" y="4222550"/>
            <a:ext cx="90000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1F2937"/>
                </a:solidFill>
                <a:latin typeface="Inter"/>
              </a:rPr>
              <a:t>Trust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90772" y="3676200"/>
            <a:ext cx="16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0891B2"/>
                </a:solidFill>
                <a:latin typeface="Inter"/>
              </a:rPr>
              <a:t>Our Competitive Advantage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298614" y="1491600"/>
            <a:ext cx="4310456" cy="1469733"/>
          </a:xfrm>
          <a:prstGeom prst="rect">
            <a:avLst/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7298614" y="1491600"/>
            <a:ext cx="50000" cy="1469733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418614" y="1521600"/>
            <a:ext cx="413045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Innovation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18614" y="1721600"/>
            <a:ext cx="4130456" cy="1189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Cutting-edge technology and R&amp;D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298614" y="3061333"/>
            <a:ext cx="4310456" cy="1469733"/>
          </a:xfrm>
          <a:prstGeom prst="rect">
            <a:avLst/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7298614" y="3061333"/>
            <a:ext cx="50000" cy="1469733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418614" y="3091333"/>
            <a:ext cx="413045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Experience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418614" y="3291333"/>
            <a:ext cx="4130456" cy="1189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Deep industry expertise and talent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298614" y="4631066"/>
            <a:ext cx="4310456" cy="1469733"/>
          </a:xfrm>
          <a:prstGeom prst="rect">
            <a:avLst/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7298614" y="4631066"/>
            <a:ext cx="50000" cy="1469733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7418614" y="4661066"/>
            <a:ext cx="4130456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Trust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18614" y="4861066"/>
            <a:ext cx="4130456" cy="1189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Proven track record with clients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Process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How we plan and execute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03  —  Process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Our Process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371600"/>
            <a:ext cx="12192000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1658112" y="2116600"/>
            <a:ext cx="8875776" cy="0"/>
          </a:xfrm>
          <a:prstGeom prst="line">
            <a:avLst/>
          </a:prstGeom>
          <a:ln w="19050">
            <a:solidFill>
              <a:srgbClr val="C3C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1478112" y="1936600"/>
            <a:ext cx="360000" cy="3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478112" y="1936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8640" y="2446600"/>
            <a:ext cx="217894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Discovery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8640" y="2776600"/>
            <a:ext cx="217894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Research &amp; analysis</a:t>
            </a:r>
          </a:p>
        </p:txBody>
      </p:sp>
      <p:sp>
        <p:nvSpPr>
          <p:cNvPr id="11" name="Oval 10"/>
          <p:cNvSpPr/>
          <p:nvPr/>
        </p:nvSpPr>
        <p:spPr>
          <a:xfrm>
            <a:off x="3697056" y="1936600"/>
            <a:ext cx="360000" cy="36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697056" y="1936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87584" y="2446600"/>
            <a:ext cx="217894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Strategy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87584" y="2776600"/>
            <a:ext cx="217894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Planning &amp; design</a:t>
            </a:r>
          </a:p>
        </p:txBody>
      </p:sp>
      <p:sp>
        <p:nvSpPr>
          <p:cNvPr id="15" name="Oval 14"/>
          <p:cNvSpPr/>
          <p:nvPr/>
        </p:nvSpPr>
        <p:spPr>
          <a:xfrm>
            <a:off x="5916000" y="1936600"/>
            <a:ext cx="360000" cy="3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916000" y="1936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06528" y="2446600"/>
            <a:ext cx="217894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Develop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06528" y="2776600"/>
            <a:ext cx="217894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Build &amp; iterate</a:t>
            </a:r>
          </a:p>
        </p:txBody>
      </p:sp>
      <p:sp>
        <p:nvSpPr>
          <p:cNvPr id="19" name="Oval 18"/>
          <p:cNvSpPr/>
          <p:nvPr/>
        </p:nvSpPr>
        <p:spPr>
          <a:xfrm>
            <a:off x="8134944" y="1936600"/>
            <a:ext cx="360000" cy="3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8134944" y="1936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25472" y="2446600"/>
            <a:ext cx="217894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Deploy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225472" y="2776600"/>
            <a:ext cx="217894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Launch &amp; integrate</a:t>
            </a:r>
          </a:p>
        </p:txBody>
      </p:sp>
      <p:sp>
        <p:nvSpPr>
          <p:cNvPr id="23" name="Oval 22"/>
          <p:cNvSpPr/>
          <p:nvPr/>
        </p:nvSpPr>
        <p:spPr>
          <a:xfrm>
            <a:off x="10353888" y="1936600"/>
            <a:ext cx="360000" cy="3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10353888" y="1936600"/>
            <a:ext cx="360000" cy="36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FFFFFF"/>
                </a:solidFill>
                <a:latin typeface="Inter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444416" y="2446600"/>
            <a:ext cx="2178944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Optimize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444416" y="2776600"/>
            <a:ext cx="2178944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Measure &amp; improve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Continuous Improvement Cycle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371600"/>
            <a:ext cx="12192000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6096000" y="1816600"/>
            <a:ext cx="1500000" cy="1500000"/>
          </a:xfrm>
          <a:prstGeom prst="line">
            <a:avLst/>
          </a:prstGeom>
          <a:ln w="1270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 flipH="1">
            <a:off x="6096000" y="3316600"/>
            <a:ext cx="1500000" cy="1500000"/>
          </a:xfrm>
          <a:prstGeom prst="line">
            <a:avLst/>
          </a:prstGeom>
          <a:ln w="1270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 flipH="1" flipV="1">
            <a:off x="4596000" y="3316600"/>
            <a:ext cx="1500000" cy="1500000"/>
          </a:xfrm>
          <a:prstGeom prst="line">
            <a:avLst/>
          </a:prstGeom>
          <a:ln w="1270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4596000" y="1816600"/>
            <a:ext cx="1500000" cy="1500000"/>
          </a:xfrm>
          <a:prstGeom prst="line">
            <a:avLst/>
          </a:prstGeom>
          <a:ln w="1270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5996000" y="3216600"/>
            <a:ext cx="200000" cy="20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996000" y="3216600"/>
            <a:ext cx="200000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Core</a:t>
            </a:r>
          </a:p>
        </p:txBody>
      </p:sp>
      <p:sp>
        <p:nvSpPr>
          <p:cNvPr id="12" name="Oval 11"/>
          <p:cNvSpPr/>
          <p:nvPr/>
        </p:nvSpPr>
        <p:spPr>
          <a:xfrm>
            <a:off x="5796000" y="1516600"/>
            <a:ext cx="600000" cy="6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796000" y="1516600"/>
            <a:ext cx="600000" cy="27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96000" y="1786600"/>
            <a:ext cx="60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Plan</a:t>
            </a:r>
          </a:p>
        </p:txBody>
      </p:sp>
      <p:sp>
        <p:nvSpPr>
          <p:cNvPr id="15" name="Oval 14"/>
          <p:cNvSpPr/>
          <p:nvPr/>
        </p:nvSpPr>
        <p:spPr>
          <a:xfrm>
            <a:off x="7296000" y="3016600"/>
            <a:ext cx="600000" cy="60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296000" y="3016600"/>
            <a:ext cx="600000" cy="27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296000" y="3286600"/>
            <a:ext cx="60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Execute</a:t>
            </a:r>
          </a:p>
        </p:txBody>
      </p:sp>
      <p:sp>
        <p:nvSpPr>
          <p:cNvPr id="18" name="Oval 17"/>
          <p:cNvSpPr/>
          <p:nvPr/>
        </p:nvSpPr>
        <p:spPr>
          <a:xfrm>
            <a:off x="5796000" y="4516600"/>
            <a:ext cx="600000" cy="6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5796000" y="4516600"/>
            <a:ext cx="600000" cy="27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796000" y="4786600"/>
            <a:ext cx="60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Review</a:t>
            </a:r>
          </a:p>
        </p:txBody>
      </p:sp>
      <p:sp>
        <p:nvSpPr>
          <p:cNvPr id="21" name="Oval 20"/>
          <p:cNvSpPr/>
          <p:nvPr/>
        </p:nvSpPr>
        <p:spPr>
          <a:xfrm>
            <a:off x="4296000" y="3016600"/>
            <a:ext cx="600000" cy="6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296000" y="3016600"/>
            <a:ext cx="600000" cy="27000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sz="1800" b="1" i="0">
                <a:solidFill>
                  <a:srgbClr val="FFFFFF"/>
                </a:solidFill>
                <a:latin typeface="Inter"/>
              </a:rPr>
              <a:t>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296000" y="3286600"/>
            <a:ext cx="600000" cy="3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Improve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Strategic Roadmap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371600"/>
            <a:ext cx="12192000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6" name="Connector 5"/>
          <p:cNvCxnSpPr/>
          <p:nvPr/>
        </p:nvCxnSpPr>
        <p:spPr>
          <a:xfrm>
            <a:off x="580059" y="2016600"/>
            <a:ext cx="11031882" cy="0"/>
          </a:xfrm>
          <a:prstGeom prst="line">
            <a:avLst/>
          </a:prstGeom>
          <a:ln w="1905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510059" y="1946600"/>
            <a:ext cx="140000" cy="14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80059" y="1596600"/>
            <a:ext cx="10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2563EB"/>
                </a:solidFill>
                <a:latin typeface="Inter"/>
              </a:rPr>
              <a:t>Q1 2026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80059" y="2236600"/>
            <a:ext cx="1600000" cy="1000000"/>
          </a:xfrm>
          <a:prstGeom prst="roundRect">
            <a:avLst>
              <a:gd name="adj" fmla="val 2500"/>
            </a:avLst>
          </a:prstGeom>
          <a:solidFill>
            <a:srgbClr val="EDF2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480059" y="2256600"/>
            <a:ext cx="25000" cy="96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1" name="Connector 10"/>
          <p:cNvCxnSpPr/>
          <p:nvPr/>
        </p:nvCxnSpPr>
        <p:spPr>
          <a:xfrm>
            <a:off x="580059" y="2086600"/>
            <a:ext cx="0" cy="150000"/>
          </a:xfrm>
          <a:prstGeom prst="line">
            <a:avLst/>
          </a:prstGeom>
          <a:ln w="12700">
            <a:solidFill>
              <a:srgbClr val="92B1F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0059" y="229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F2937"/>
                </a:solidFill>
                <a:latin typeface="Inter"/>
              </a:rPr>
              <a:t>Foundation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0059" y="265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Core platform launch
and team expansion</a:t>
            </a:r>
          </a:p>
        </p:txBody>
      </p:sp>
      <p:sp>
        <p:nvSpPr>
          <p:cNvPr id="14" name="Oval 13"/>
          <p:cNvSpPr/>
          <p:nvPr/>
        </p:nvSpPr>
        <p:spPr>
          <a:xfrm>
            <a:off x="3268029" y="1946600"/>
            <a:ext cx="140000" cy="14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2838029" y="1596600"/>
            <a:ext cx="10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E11D48"/>
                </a:solidFill>
                <a:latin typeface="Inter"/>
              </a:rPr>
              <a:t>Q2 2026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538029" y="2236600"/>
            <a:ext cx="1600000" cy="1000000"/>
          </a:xfrm>
          <a:prstGeom prst="roundRect">
            <a:avLst>
              <a:gd name="adj" fmla="val 2500"/>
            </a:avLst>
          </a:prstGeom>
          <a:solidFill>
            <a:srgbClr val="FCEC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2538029" y="2256600"/>
            <a:ext cx="25000" cy="96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8" name="Connector 17"/>
          <p:cNvCxnSpPr/>
          <p:nvPr/>
        </p:nvCxnSpPr>
        <p:spPr>
          <a:xfrm>
            <a:off x="3338029" y="2086600"/>
            <a:ext cx="0" cy="150000"/>
          </a:xfrm>
          <a:prstGeom prst="line">
            <a:avLst/>
          </a:prstGeom>
          <a:ln w="12700">
            <a:solidFill>
              <a:srgbClr val="F08EA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588029" y="229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F2937"/>
                </a:solidFill>
                <a:latin typeface="Inter"/>
              </a:rPr>
              <a:t>Growth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588029" y="265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Market entry into
3 new regions</a:t>
            </a:r>
          </a:p>
        </p:txBody>
      </p:sp>
      <p:sp>
        <p:nvSpPr>
          <p:cNvPr id="21" name="Oval 20"/>
          <p:cNvSpPr/>
          <p:nvPr/>
        </p:nvSpPr>
        <p:spPr>
          <a:xfrm>
            <a:off x="6025999" y="1946600"/>
            <a:ext cx="140000" cy="14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595999" y="1596600"/>
            <a:ext cx="10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7C3AED"/>
                </a:solidFill>
                <a:latin typeface="Inter"/>
              </a:rPr>
              <a:t>Q3 2026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5295999" y="2236600"/>
            <a:ext cx="1600000" cy="1000000"/>
          </a:xfrm>
          <a:prstGeom prst="roundRect">
            <a:avLst>
              <a:gd name="adj" fmla="val 2500"/>
            </a:avLst>
          </a:prstGeom>
          <a:solidFill>
            <a:srgbClr val="F4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5295999" y="2256600"/>
            <a:ext cx="25000" cy="96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25" name="Connector 24"/>
          <p:cNvCxnSpPr/>
          <p:nvPr/>
        </p:nvCxnSpPr>
        <p:spPr>
          <a:xfrm>
            <a:off x="6095999" y="2086600"/>
            <a:ext cx="0" cy="150000"/>
          </a:xfrm>
          <a:prstGeom prst="line">
            <a:avLst/>
          </a:prstGeom>
          <a:ln w="12700">
            <a:solidFill>
              <a:srgbClr val="BD9CF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345999" y="229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F2937"/>
                </a:solidFill>
                <a:latin typeface="Inter"/>
              </a:rPr>
              <a:t>Scale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45999" y="265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Enterprise features
and partnerships</a:t>
            </a:r>
          </a:p>
        </p:txBody>
      </p:sp>
      <p:sp>
        <p:nvSpPr>
          <p:cNvPr id="28" name="Oval 27"/>
          <p:cNvSpPr/>
          <p:nvPr/>
        </p:nvSpPr>
        <p:spPr>
          <a:xfrm>
            <a:off x="8783969" y="1946600"/>
            <a:ext cx="140000" cy="14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353969" y="1596600"/>
            <a:ext cx="10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DC2626"/>
                </a:solidFill>
                <a:latin typeface="Inter"/>
              </a:rPr>
              <a:t>Q4 2026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8053969" y="2236600"/>
            <a:ext cx="1600000" cy="1000000"/>
          </a:xfrm>
          <a:prstGeom prst="roundRect">
            <a:avLst>
              <a:gd name="adj" fmla="val 2500"/>
            </a:avLst>
          </a:prstGeom>
          <a:solidFill>
            <a:srgbClr val="FCED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8053969" y="2256600"/>
            <a:ext cx="25000" cy="960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2" name="Connector 31"/>
          <p:cNvCxnSpPr/>
          <p:nvPr/>
        </p:nvCxnSpPr>
        <p:spPr>
          <a:xfrm>
            <a:off x="8853969" y="2086600"/>
            <a:ext cx="0" cy="150000"/>
          </a:xfrm>
          <a:prstGeom prst="line">
            <a:avLst/>
          </a:prstGeom>
          <a:ln w="12700">
            <a:solidFill>
              <a:srgbClr val="ED92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8103969" y="229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F2937"/>
                </a:solidFill>
                <a:latin typeface="Inter"/>
              </a:rPr>
              <a:t>Optimize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103969" y="265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Process refinement
and cost reduction</a:t>
            </a:r>
          </a:p>
        </p:txBody>
      </p:sp>
      <p:sp>
        <p:nvSpPr>
          <p:cNvPr id="35" name="Oval 34"/>
          <p:cNvSpPr/>
          <p:nvPr/>
        </p:nvSpPr>
        <p:spPr>
          <a:xfrm>
            <a:off x="11541939" y="1946600"/>
            <a:ext cx="140000" cy="14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11111939" y="1596600"/>
            <a:ext cx="10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059669"/>
                </a:solidFill>
                <a:latin typeface="Inter"/>
              </a:rPr>
              <a:t>Q1 2027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10111941" y="2236600"/>
            <a:ext cx="1600000" cy="1000000"/>
          </a:xfrm>
          <a:prstGeom prst="roundRect">
            <a:avLst>
              <a:gd name="adj" fmla="val 2500"/>
            </a:avLst>
          </a:prstGeom>
          <a:solidFill>
            <a:srgbClr val="EBF6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10111941" y="2256600"/>
            <a:ext cx="25000" cy="960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39" name="Connector 38"/>
          <p:cNvCxnSpPr/>
          <p:nvPr/>
        </p:nvCxnSpPr>
        <p:spPr>
          <a:xfrm>
            <a:off x="11611939" y="2086600"/>
            <a:ext cx="0" cy="150000"/>
          </a:xfrm>
          <a:prstGeom prst="line">
            <a:avLst/>
          </a:prstGeom>
          <a:ln w="12700">
            <a:solidFill>
              <a:srgbClr val="82CAB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0161941" y="229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1F2937"/>
                </a:solidFill>
                <a:latin typeface="Inter"/>
              </a:rPr>
              <a:t>Expand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0161941" y="2656600"/>
            <a:ext cx="15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International rollout
and M&amp;A targets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Conversion Funnel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466522" y="1421600"/>
            <a:ext cx="5142548" cy="260000"/>
          </a:xfrm>
          <a:prstGeom prst="roundRect">
            <a:avLst>
              <a:gd name="adj" fmla="val 972"/>
            </a:avLst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526522" y="1451600"/>
            <a:ext cx="5022548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CONVERSION METRICS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32930" y="1521600"/>
            <a:ext cx="5633592" cy="490000"/>
          </a:xfrm>
          <a:prstGeom prst="roundRect">
            <a:avLst>
              <a:gd name="adj" fmla="val 443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82930" y="1531600"/>
            <a:ext cx="5533592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Awareness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2930" y="1746600"/>
            <a:ext cx="5533592" cy="2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10,000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466522" y="1721600"/>
            <a:ext cx="5142548" cy="470000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Oval 10"/>
          <p:cNvSpPr/>
          <p:nvPr/>
        </p:nvSpPr>
        <p:spPr>
          <a:xfrm>
            <a:off x="6516522" y="1926600"/>
            <a:ext cx="60000" cy="6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616522" y="1736600"/>
            <a:ext cx="2314146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Awareness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616522" y="1933100"/>
            <a:ext cx="2828401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Total market reach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294923" y="1731600"/>
            <a:ext cx="2057019" cy="23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2563EB"/>
                </a:solidFill>
                <a:latin typeface="Inter"/>
              </a:rPr>
              <a:t>10,000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294923" y="1956600"/>
            <a:ext cx="2057019" cy="18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700" b="0" i="0">
                <a:solidFill>
                  <a:srgbClr val="6B7280"/>
                </a:solidFill>
                <a:latin typeface="Inter"/>
              </a:rPr>
              <a:t>Top of funnel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020240" y="2041600"/>
            <a:ext cx="4858973" cy="490000"/>
          </a:xfrm>
          <a:prstGeom prst="roundRect">
            <a:avLst>
              <a:gd name="adj" fmla="val 514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1070240" y="2051600"/>
            <a:ext cx="4758973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Interest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70240" y="2266600"/>
            <a:ext cx="4758973" cy="2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5,200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466522" y="2241600"/>
            <a:ext cx="5142548" cy="470000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6516522" y="2446600"/>
            <a:ext cx="60000" cy="6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616522" y="2256600"/>
            <a:ext cx="2314146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Interest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16522" y="2453100"/>
            <a:ext cx="2828401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Engaged prospects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294923" y="2251600"/>
            <a:ext cx="2057019" cy="23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E11D48"/>
                </a:solidFill>
                <a:latin typeface="Inter"/>
              </a:rPr>
              <a:t>5,200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294923" y="2476600"/>
            <a:ext cx="2057019" cy="18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700" b="0" i="0">
                <a:solidFill>
                  <a:srgbClr val="6B7280"/>
                </a:solidFill>
                <a:latin typeface="Inter"/>
              </a:rPr>
              <a:t>Stage 1 → 2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1407549" y="2561600"/>
            <a:ext cx="4084354" cy="490000"/>
          </a:xfrm>
          <a:prstGeom prst="roundRect">
            <a:avLst>
              <a:gd name="adj" fmla="val 612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457549" y="2571600"/>
            <a:ext cx="3984354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Consideration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57549" y="2786600"/>
            <a:ext cx="3984354" cy="2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2,800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466522" y="2761600"/>
            <a:ext cx="5142548" cy="470000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6516522" y="2966600"/>
            <a:ext cx="60000" cy="6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616522" y="2776600"/>
            <a:ext cx="2314146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Consideration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16522" y="2973100"/>
            <a:ext cx="2828401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Qualified leads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294923" y="2771600"/>
            <a:ext cx="2057019" cy="23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7C3AED"/>
                </a:solidFill>
                <a:latin typeface="Inter"/>
              </a:rPr>
              <a:t>2,800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294923" y="2996600"/>
            <a:ext cx="2057019" cy="18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700" b="0" i="0">
                <a:solidFill>
                  <a:srgbClr val="6B7280"/>
                </a:solidFill>
                <a:latin typeface="Inter"/>
              </a:rPr>
              <a:t>Stage 2 → 3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1794859" y="3081600"/>
            <a:ext cx="3309735" cy="490000"/>
          </a:xfrm>
          <a:prstGeom prst="roundRect">
            <a:avLst>
              <a:gd name="adj" fmla="val 755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1844859" y="3091600"/>
            <a:ext cx="320973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Intent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844859" y="3306600"/>
            <a:ext cx="3209735" cy="2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1,400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6466522" y="3281600"/>
            <a:ext cx="5142548" cy="470000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Oval 37"/>
          <p:cNvSpPr/>
          <p:nvPr/>
        </p:nvSpPr>
        <p:spPr>
          <a:xfrm>
            <a:off x="6516522" y="3486600"/>
            <a:ext cx="60000" cy="6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6616522" y="3296600"/>
            <a:ext cx="2314146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Intent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616522" y="3493100"/>
            <a:ext cx="2828401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Sales pipeline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9294923" y="3291600"/>
            <a:ext cx="2057019" cy="23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DC2626"/>
                </a:solidFill>
                <a:latin typeface="Inter"/>
              </a:rPr>
              <a:t>1,400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9294923" y="3516600"/>
            <a:ext cx="2057019" cy="18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700" b="0" i="0">
                <a:solidFill>
                  <a:srgbClr val="6B7280"/>
                </a:solidFill>
                <a:latin typeface="Inter"/>
              </a:rPr>
              <a:t>Stage 3 → 4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2182168" y="3601600"/>
            <a:ext cx="2535116" cy="490000"/>
          </a:xfrm>
          <a:prstGeom prst="roundRect">
            <a:avLst>
              <a:gd name="adj" fmla="val 986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2232168" y="3611600"/>
            <a:ext cx="243511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FFFFFF"/>
                </a:solidFill>
                <a:latin typeface="Inter"/>
              </a:rPr>
              <a:t>Purchase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232168" y="3826600"/>
            <a:ext cx="2435116" cy="22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1" i="0">
                <a:solidFill>
                  <a:srgbClr val="FFFFFF"/>
                </a:solidFill>
                <a:latin typeface="Inter"/>
              </a:rPr>
              <a:t>680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6466522" y="3801600"/>
            <a:ext cx="5142548" cy="470000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Oval 46"/>
          <p:cNvSpPr/>
          <p:nvPr/>
        </p:nvSpPr>
        <p:spPr>
          <a:xfrm>
            <a:off x="6516522" y="4006600"/>
            <a:ext cx="60000" cy="6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6616522" y="3816600"/>
            <a:ext cx="2314146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Purchase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616522" y="4013100"/>
            <a:ext cx="2828401" cy="211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Converted customers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9294923" y="3811600"/>
            <a:ext cx="2057019" cy="235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400" b="1" i="0">
                <a:solidFill>
                  <a:srgbClr val="059669"/>
                </a:solidFill>
                <a:latin typeface="Inter"/>
              </a:rPr>
              <a:t>680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294923" y="4036600"/>
            <a:ext cx="2057019" cy="188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700" b="0" i="0">
                <a:solidFill>
                  <a:srgbClr val="6B7280"/>
                </a:solidFill>
                <a:latin typeface="Inter"/>
              </a:rPr>
              <a:t>Stage 4 → 5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582930" y="6050800"/>
            <a:ext cx="11026140" cy="250000"/>
          </a:xfrm>
          <a:prstGeom prst="roundRect">
            <a:avLst>
              <a:gd name="adj" fmla="val 453"/>
            </a:avLst>
          </a:prstGeom>
          <a:solidFill>
            <a:srgbClr val="F0F0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62930" y="6080800"/>
            <a:ext cx="10866140" cy="19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0" i="0">
                <a:solidFill>
                  <a:srgbClr val="6B7280"/>
                </a:solidFill>
                <a:latin typeface="Inter"/>
              </a:rPr>
              <a:t>5 stages  |  10,000 → 680  |  Full pipeline view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Strategic Hierarchy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7088352" y="1371600"/>
            <a:ext cx="4520718" cy="3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138352" y="1401600"/>
            <a:ext cx="4420718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METRICS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766106" y="1371600"/>
            <a:ext cx="1698025" cy="921840"/>
          </a:xfrm>
          <a:prstGeom prst="roundRect">
            <a:avLst>
              <a:gd name="adj" fmla="val 2944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796106" y="1376600"/>
            <a:ext cx="1638025" cy="911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Vision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088352" y="1701600"/>
            <a:ext cx="4520718" cy="855840"/>
          </a:xfrm>
          <a:prstGeom prst="roundRect">
            <a:avLst>
              <a:gd name="adj" fmla="val 1106"/>
            </a:avLst>
          </a:prstGeom>
          <a:solidFill>
            <a:srgbClr val="FFFFFF"/>
          </a:solidFill>
          <a:ln w="9525">
            <a:solidFill>
              <a:srgbClr val="BDD0F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7088352" y="1701600"/>
            <a:ext cx="35000" cy="85584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148352" y="1711600"/>
            <a:ext cx="4430718" cy="51350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100%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48352" y="2220104"/>
            <a:ext cx="4430718" cy="32733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Alignment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220312" y="2323440"/>
            <a:ext cx="2789613" cy="921840"/>
          </a:xfrm>
          <a:prstGeom prst="roundRect">
            <a:avLst>
              <a:gd name="adj" fmla="val 1792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2250312" y="2328440"/>
            <a:ext cx="2729613" cy="911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088352" y="2587440"/>
            <a:ext cx="4520718" cy="855840"/>
          </a:xfrm>
          <a:prstGeom prst="roundRect">
            <a:avLst>
              <a:gd name="adj" fmla="val 1106"/>
            </a:avLst>
          </a:prstGeom>
          <a:solidFill>
            <a:srgbClr val="FFFFFF"/>
          </a:solidFill>
          <a:ln w="9525">
            <a:solidFill>
              <a:srgbClr val="F6BB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7088352" y="2587440"/>
            <a:ext cx="35000" cy="85584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148352" y="2597440"/>
            <a:ext cx="4430718" cy="51350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85%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48352" y="3105944"/>
            <a:ext cx="4430718" cy="32733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Execution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674518" y="3275280"/>
            <a:ext cx="3881201" cy="921840"/>
          </a:xfrm>
          <a:prstGeom prst="roundRect">
            <a:avLst>
              <a:gd name="adj" fmla="val 1288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1704518" y="3280280"/>
            <a:ext cx="3821201" cy="911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Objectives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088352" y="3473280"/>
            <a:ext cx="4520718" cy="855840"/>
          </a:xfrm>
          <a:prstGeom prst="roundRect">
            <a:avLst>
              <a:gd name="adj" fmla="val 1106"/>
            </a:avLst>
          </a:prstGeom>
          <a:solidFill>
            <a:srgbClr val="FFFFFF"/>
          </a:solidFill>
          <a:ln w="9525">
            <a:solidFill>
              <a:srgbClr val="D7C3F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7088352" y="3473280"/>
            <a:ext cx="35000" cy="85584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148352" y="3483280"/>
            <a:ext cx="4430718" cy="51350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72%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48352" y="3991784"/>
            <a:ext cx="4430718" cy="32733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Tracking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1128724" y="4227120"/>
            <a:ext cx="4972789" cy="921840"/>
          </a:xfrm>
          <a:prstGeom prst="roundRect">
            <a:avLst>
              <a:gd name="adj" fmla="val 1005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158724" y="4232120"/>
            <a:ext cx="4912789" cy="911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Tactics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7088352" y="4359120"/>
            <a:ext cx="4520718" cy="855840"/>
          </a:xfrm>
          <a:prstGeom prst="roundRect">
            <a:avLst>
              <a:gd name="adj" fmla="val 1106"/>
            </a:avLst>
          </a:prstGeom>
          <a:solidFill>
            <a:srgbClr val="FFFFFF"/>
          </a:solidFill>
          <a:ln w="9525">
            <a:solidFill>
              <a:srgbClr val="F4BD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7088352" y="4359120"/>
            <a:ext cx="35000" cy="85584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7148352" y="4369120"/>
            <a:ext cx="4430718" cy="51350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94%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148352" y="4877624"/>
            <a:ext cx="4430718" cy="32733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Activity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582930" y="5178960"/>
            <a:ext cx="6064377" cy="921840"/>
          </a:xfrm>
          <a:prstGeom prst="roundRect">
            <a:avLst>
              <a:gd name="adj" fmla="val 824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12930" y="5183960"/>
            <a:ext cx="6004377" cy="9118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1" i="0">
                <a:solidFill>
                  <a:srgbClr val="FFFFFF"/>
                </a:solidFill>
                <a:latin typeface="Inter"/>
              </a:rPr>
              <a:t>Operations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7088352" y="5244960"/>
            <a:ext cx="4520718" cy="855840"/>
          </a:xfrm>
          <a:prstGeom prst="roundRect">
            <a:avLst>
              <a:gd name="adj" fmla="val 1106"/>
            </a:avLst>
          </a:prstGeom>
          <a:solidFill>
            <a:srgbClr val="FFFFFF"/>
          </a:solidFill>
          <a:ln w="9525">
            <a:solidFill>
              <a:srgbClr val="B4DF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Rectangle 33"/>
          <p:cNvSpPr/>
          <p:nvPr/>
        </p:nvSpPr>
        <p:spPr>
          <a:xfrm>
            <a:off x="7088352" y="5244960"/>
            <a:ext cx="35000" cy="85584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7148352" y="5254960"/>
            <a:ext cx="4430718" cy="51350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99%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148352" y="5763464"/>
            <a:ext cx="4430718" cy="32733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Uptime</a:t>
            </a:r>
          </a:p>
        </p:txBody>
      </p:sp>
      <p:sp>
        <p:nvSpPr>
          <p:cNvPr id="37" name="Rectangle 3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3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800" b="1" i="0">
                <a:solidFill>
                  <a:srgbClr val="FFFFFF"/>
                </a:solidFill>
                <a:latin typeface="Inter"/>
              </a:rPr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582930" y="640000"/>
            <a:ext cx="1515162" cy="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158092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3733254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5308416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83578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8458740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10033902" y="640000"/>
            <a:ext cx="1515162" cy="60000"/>
          </a:xfrm>
          <a:prstGeom prst="rect">
            <a:avLst/>
          </a:prstGeom>
          <a:solidFill>
            <a:srgbClr val="39A7C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594930" y="912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582930" y="900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582930" y="900000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32930" y="10500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32930" y="1400000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About Us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2930" y="1800000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Company overview, values, and leadership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4336976" y="912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4324976" y="900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4324976" y="900000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4474976" y="10500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474976" y="1400000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Strategy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74976" y="1800000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Executive summary, KPIs, and analysis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8079022" y="912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8067022" y="900000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8067022" y="900000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217022" y="1050000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03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17022" y="1400000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Process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217022" y="1800000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Workflows, diagrams, and planning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594930" y="2770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582930" y="2758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582930" y="2758356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732930" y="2908356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04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32930" y="3258356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Data &amp; Insights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32930" y="3658356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Charts, comparisons, and detailed analysis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4336976" y="2770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4324976" y="2758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4324976" y="2758356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4474976" y="2908356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05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474976" y="3258356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Planning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474976" y="3658356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Milestones, kanban, and risk management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8079022" y="2770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ounded Rectangle 42"/>
          <p:cNvSpPr/>
          <p:nvPr/>
        </p:nvSpPr>
        <p:spPr>
          <a:xfrm>
            <a:off x="8067022" y="2758356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Rectangle 43"/>
          <p:cNvSpPr/>
          <p:nvPr/>
        </p:nvSpPr>
        <p:spPr>
          <a:xfrm>
            <a:off x="8067022" y="2758356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8217022" y="2908356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217022" y="3258356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Deliverables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217022" y="3658356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Content layouts, quotes, and dashboards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594930" y="4628712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ounded Rectangle 48"/>
          <p:cNvSpPr/>
          <p:nvPr/>
        </p:nvSpPr>
        <p:spPr>
          <a:xfrm>
            <a:off x="582930" y="4616712"/>
            <a:ext cx="3542046" cy="1658356"/>
          </a:xfrm>
          <a:prstGeom prst="roundRect">
            <a:avLst>
              <a:gd name="adj" fmla="val 1693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Rectangle 49"/>
          <p:cNvSpPr/>
          <p:nvPr/>
        </p:nvSpPr>
        <p:spPr>
          <a:xfrm>
            <a:off x="582930" y="4616712"/>
            <a:ext cx="3542046" cy="4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732930" y="4766712"/>
            <a:ext cx="4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000" b="1" i="0">
                <a:solidFill>
                  <a:srgbClr val="0891B2"/>
                </a:solidFill>
                <a:latin typeface="Inter"/>
              </a:rPr>
              <a:t>07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32930" y="5116712"/>
            <a:ext cx="3242046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1" i="0">
                <a:solidFill>
                  <a:srgbClr val="1F2937"/>
                </a:solidFill>
                <a:latin typeface="Inter"/>
              </a:rPr>
              <a:t>Next Steps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32930" y="5516712"/>
            <a:ext cx="3242046" cy="60835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Action items, timelines, and closing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5" name="TextBox 54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Core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 4"/>
          <p:cNvCxnSpPr/>
          <p:nvPr/>
        </p:nvCxnSpPr>
        <p:spPr>
          <a:xfrm flipV="1">
            <a:off x="3644265" y="2786200"/>
            <a:ext cx="0" cy="1050000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 5"/>
          <p:cNvCxnSpPr/>
          <p:nvPr/>
        </p:nvCxnSpPr>
        <p:spPr>
          <a:xfrm flipV="1">
            <a:off x="3644265" y="3311200"/>
            <a:ext cx="909326" cy="525000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3644265" y="3836200"/>
            <a:ext cx="909326" cy="524999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3644265" y="3836200"/>
            <a:ext cx="0" cy="1050000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H="1">
            <a:off x="2734939" y="3836200"/>
            <a:ext cx="909326" cy="525000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H="1" flipV="1">
            <a:off x="2734939" y="3311200"/>
            <a:ext cx="909326" cy="525000"/>
          </a:xfrm>
          <a:prstGeom prst="line">
            <a:avLst/>
          </a:prstGeom>
          <a:ln w="12700">
            <a:solidFill>
              <a:srgbClr val="52B2C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3324265" y="3516200"/>
            <a:ext cx="640000" cy="640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324265" y="3516200"/>
            <a:ext cx="640000" cy="6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FFFFFF"/>
                </a:solidFill>
                <a:latin typeface="Inter"/>
              </a:rPr>
              <a:t>Our Platform</a:t>
            </a:r>
          </a:p>
        </p:txBody>
      </p:sp>
      <p:sp>
        <p:nvSpPr>
          <p:cNvPr id="13" name="Oval 12"/>
          <p:cNvSpPr/>
          <p:nvPr/>
        </p:nvSpPr>
        <p:spPr>
          <a:xfrm>
            <a:off x="3444265" y="2586200"/>
            <a:ext cx="400000" cy="4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3444265" y="25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Analytics</a:t>
            </a:r>
          </a:p>
        </p:txBody>
      </p:sp>
      <p:sp>
        <p:nvSpPr>
          <p:cNvPr id="15" name="Oval 14"/>
          <p:cNvSpPr/>
          <p:nvPr/>
        </p:nvSpPr>
        <p:spPr>
          <a:xfrm>
            <a:off x="4353591" y="3111200"/>
            <a:ext cx="400000" cy="40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353591" y="3111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Security</a:t>
            </a:r>
          </a:p>
        </p:txBody>
      </p:sp>
      <p:sp>
        <p:nvSpPr>
          <p:cNvPr id="17" name="Oval 16"/>
          <p:cNvSpPr/>
          <p:nvPr/>
        </p:nvSpPr>
        <p:spPr>
          <a:xfrm>
            <a:off x="4353591" y="4161199"/>
            <a:ext cx="400000" cy="4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353591" y="4161199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Integration</a:t>
            </a:r>
          </a:p>
        </p:txBody>
      </p:sp>
      <p:sp>
        <p:nvSpPr>
          <p:cNvPr id="19" name="Oval 18"/>
          <p:cNvSpPr/>
          <p:nvPr/>
        </p:nvSpPr>
        <p:spPr>
          <a:xfrm>
            <a:off x="3444265" y="4686200"/>
            <a:ext cx="400000" cy="4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3444265" y="4686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Automation</a:t>
            </a:r>
          </a:p>
        </p:txBody>
      </p:sp>
      <p:sp>
        <p:nvSpPr>
          <p:cNvPr id="21" name="Oval 20"/>
          <p:cNvSpPr/>
          <p:nvPr/>
        </p:nvSpPr>
        <p:spPr>
          <a:xfrm>
            <a:off x="2534939" y="4161200"/>
            <a:ext cx="400000" cy="40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2534939" y="4161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Support</a:t>
            </a:r>
          </a:p>
        </p:txBody>
      </p:sp>
      <p:sp>
        <p:nvSpPr>
          <p:cNvPr id="23" name="Oval 22"/>
          <p:cNvSpPr/>
          <p:nvPr/>
        </p:nvSpPr>
        <p:spPr>
          <a:xfrm>
            <a:off x="2534939" y="3111200"/>
            <a:ext cx="400000" cy="40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2534939" y="3111200"/>
            <a:ext cx="400000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800" b="1" i="0">
                <a:solidFill>
                  <a:srgbClr val="FFFFFF"/>
                </a:solidFill>
                <a:latin typeface="Inter"/>
              </a:rPr>
              <a:t>Scale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823888" y="143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6805600" y="142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865600" y="146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2563EB"/>
                </a:solidFill>
                <a:latin typeface="Inter"/>
              </a:rPr>
              <a:t>01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35600" y="146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Analytics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135600" y="173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Real-time data insights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823888" y="214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ounded Rectangle 30"/>
          <p:cNvSpPr/>
          <p:nvPr/>
        </p:nvSpPr>
        <p:spPr>
          <a:xfrm>
            <a:off x="6805600" y="213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6865600" y="217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E11D48"/>
                </a:solidFill>
                <a:latin typeface="Inter"/>
              </a:rPr>
              <a:t>02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135600" y="217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Security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35600" y="244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823888" y="285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805600" y="284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865600" y="288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7C3AED"/>
                </a:solidFill>
                <a:latin typeface="Inter"/>
              </a:rPr>
              <a:t>03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135600" y="288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Integration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135600" y="315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Seamless API connectivity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6823888" y="356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ounded Rectangle 40"/>
          <p:cNvSpPr/>
          <p:nvPr/>
        </p:nvSpPr>
        <p:spPr>
          <a:xfrm>
            <a:off x="6805600" y="355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865600" y="359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DC2626"/>
                </a:solidFill>
                <a:latin typeface="Inter"/>
              </a:rPr>
              <a:t>04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135600" y="359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Automation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135600" y="386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Workflow optimization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823888" y="427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Rounded Rectangle 45"/>
          <p:cNvSpPr/>
          <p:nvPr/>
        </p:nvSpPr>
        <p:spPr>
          <a:xfrm>
            <a:off x="6805600" y="426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TextBox 46"/>
          <p:cNvSpPr txBox="1"/>
          <p:nvPr/>
        </p:nvSpPr>
        <p:spPr>
          <a:xfrm>
            <a:off x="6865600" y="430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059669"/>
                </a:solidFill>
                <a:latin typeface="Inter"/>
              </a:rPr>
              <a:t>05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135600" y="430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Support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135600" y="457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24/7 expert assistance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6823888" y="4989888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Rounded Rectangle 50"/>
          <p:cNvSpPr/>
          <p:nvPr/>
        </p:nvSpPr>
        <p:spPr>
          <a:xfrm>
            <a:off x="6805600" y="4971600"/>
            <a:ext cx="4803470" cy="650000"/>
          </a:xfrm>
          <a:prstGeom prst="roundRect">
            <a:avLst>
              <a:gd name="adj" fmla="val 104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6865600" y="5011600"/>
            <a:ext cx="250000" cy="57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600" b="1" i="0">
                <a:solidFill>
                  <a:srgbClr val="D97706"/>
                </a:solidFill>
                <a:latin typeface="Inter"/>
              </a:rPr>
              <a:t>06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135600" y="50116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Scale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135600" y="5284100"/>
            <a:ext cx="4413470" cy="2925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800" b="0" i="0">
                <a:solidFill>
                  <a:srgbClr val="6B7280"/>
                </a:solidFill>
                <a:latin typeface="Inter"/>
              </a:rPr>
              <a:t>Global infrastructure</a:t>
            </a:r>
          </a:p>
        </p:txBody>
      </p:sp>
      <p:sp>
        <p:nvSpPr>
          <p:cNvPr id="55" name="Rectangle 5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20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Data &amp; Insights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Metrics that drive decisions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04  —  Data &amp; Insights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Revenue by Region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582930" y="850000"/>
          <a:ext cx="11026140" cy="5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Growth Trends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582930" y="850000"/>
          <a:ext cx="11026140" cy="5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23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Revenue Distribution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>
            <a:graphicFrameLocks noGrp="1"/>
          </p:cNvGraphicFramePr>
          <p:nvPr/>
        </p:nvGraphicFramePr>
        <p:xfrm>
          <a:off x="582930" y="850000"/>
          <a:ext cx="6615684" cy="55000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7398614" y="1300000"/>
            <a:ext cx="180000" cy="180000"/>
          </a:xfrm>
          <a:prstGeom prst="roundRect">
            <a:avLst>
              <a:gd name="adj" fmla="val 10000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658614" y="1285000"/>
            <a:ext cx="386045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1F2937"/>
                </a:solidFill>
                <a:latin typeface="Inter"/>
              </a:rPr>
              <a:t>Enterprise (42%)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398614" y="1750000"/>
            <a:ext cx="180000" cy="180000"/>
          </a:xfrm>
          <a:prstGeom prst="roundRect">
            <a:avLst>
              <a:gd name="adj" fmla="val 10000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658614" y="1735000"/>
            <a:ext cx="386045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1F2937"/>
                </a:solidFill>
                <a:latin typeface="Inter"/>
              </a:rPr>
              <a:t>Mid-Market (28%)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398614" y="2200000"/>
            <a:ext cx="180000" cy="18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658614" y="2185000"/>
            <a:ext cx="386045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1F2937"/>
                </a:solidFill>
                <a:latin typeface="Inter"/>
              </a:rPr>
              <a:t>SMB (15%)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398614" y="2650000"/>
            <a:ext cx="180000" cy="180000"/>
          </a:xfrm>
          <a:prstGeom prst="roundRect">
            <a:avLst>
              <a:gd name="adj" fmla="val 10000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658614" y="2635000"/>
            <a:ext cx="386045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1F2937"/>
                </a:solidFill>
                <a:latin typeface="Inter"/>
              </a:rPr>
              <a:t>Government (10%)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398614" y="3100000"/>
            <a:ext cx="180000" cy="180000"/>
          </a:xfrm>
          <a:prstGeom prst="roundRect">
            <a:avLst>
              <a:gd name="adj" fmla="val 10000"/>
            </a:avLst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658614" y="3085000"/>
            <a:ext cx="3860456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1F2937"/>
                </a:solidFill>
                <a:latin typeface="Inter"/>
              </a:rPr>
              <a:t>Partners (5%)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Comparison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788158" y="850000"/>
            <a:ext cx="4410456" cy="400000"/>
          </a:xfrm>
          <a:prstGeom prst="rect">
            <a:avLst/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788158" y="85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2563EB"/>
                </a:solidFill>
                <a:latin typeface="Inter"/>
              </a:rPr>
              <a:t>Option A</a:t>
            </a:r>
          </a:p>
        </p:txBody>
      </p:sp>
      <p:sp>
        <p:nvSpPr>
          <p:cNvPr id="8" name="Rectangle 7"/>
          <p:cNvSpPr/>
          <p:nvPr/>
        </p:nvSpPr>
        <p:spPr>
          <a:xfrm>
            <a:off x="7198614" y="850000"/>
            <a:ext cx="4410456" cy="400000"/>
          </a:xfrm>
          <a:prstGeom prst="rect">
            <a:avLst/>
          </a:prstGeom>
          <a:solidFill>
            <a:srgbClr val="FCE8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198614" y="85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400" b="1" i="0">
                <a:solidFill>
                  <a:srgbClr val="E11D48"/>
                </a:solidFill>
                <a:latin typeface="Inter"/>
              </a:rPr>
              <a:t>Option B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2930" y="1300000"/>
            <a:ext cx="11026140" cy="4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62930" y="13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Cost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788158" y="13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$500K/year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98614" y="13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$350K/year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82930" y="1700000"/>
            <a:ext cx="11026140" cy="4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62930" y="17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Implementation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788158" y="17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6 months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98614" y="17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4 months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82930" y="2100000"/>
            <a:ext cx="11026140" cy="4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62930" y="21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Scalability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788158" y="21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Enterprise-grade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198614" y="21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Mid-market focus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82930" y="2500000"/>
            <a:ext cx="11026140" cy="4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62930" y="25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Support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788158" y="25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24/7 dedicated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198614" y="25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Business hours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82930" y="2900000"/>
            <a:ext cx="11026140" cy="40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62930" y="29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Integration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788158" y="29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200+ connectors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198614" y="29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50+ connectors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82930" y="3300000"/>
            <a:ext cx="11026140" cy="40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62930" y="3300000"/>
            <a:ext cx="2105228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6B7280"/>
                </a:solidFill>
                <a:latin typeface="Inter"/>
              </a:rPr>
              <a:t>ROI Timeline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788158" y="33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12 months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198614" y="3300000"/>
            <a:ext cx="4410456" cy="4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200" b="0" i="0">
                <a:solidFill>
                  <a:srgbClr val="1F2937"/>
                </a:solidFill>
                <a:latin typeface="Inter"/>
              </a:rPr>
              <a:t>8 months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7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150000"/>
            <a:ext cx="11026140" cy="4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FFFFFF"/>
                </a:solidFill>
                <a:latin typeface="Inter"/>
              </a:rPr>
              <a:t>Financial Summary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70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82930" y="850000"/>
          <a:ext cx="11026137" cy="5500000"/>
        </p:xfrm>
        <a:graphic>
          <a:graphicData uri="http://schemas.openxmlformats.org/drawingml/2006/table">
            <a:tbl>
              <a:tblPr firstRow="0" bandRow="0" lastRow="0">
                <a:tableStyleId>{5C22544A-7EE6-4342-B048-85BDC9FD1C3A}</a:tableStyleId>
              </a:tblPr>
              <a:tblGrid>
                <a:gridCol w="3341254"/>
                <a:gridCol w="2004752"/>
                <a:gridCol w="2004752"/>
                <a:gridCol w="2004752"/>
                <a:gridCol w="1670627"/>
              </a:tblGrid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Segoe UI"/>
                        </a:rPr>
                        <a:t>Metric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Segoe UI"/>
                        </a:rPr>
                        <a:t>FY 2024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Segoe UI"/>
                        </a:rPr>
                        <a:t>FY 2025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Segoe UI"/>
                        </a:rPr>
                        <a:t>FY 2026 (Proj)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00"/>
                        </a:spcBef>
                        <a:spcAft>
                          <a:spcPts val="400"/>
                        </a:spcAft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Segoe UI"/>
                        </a:rPr>
                        <a:t>YoY Change</a:t>
                      </a:r>
                    </a:p>
                  </a:txBody>
                  <a:tcPr anchor="ctr" marL="120000" marR="80000" marT="50000" marB="50000">
                    <a:solidFill>
                      <a:srgbClr val="2563EB"/>
                    </a:solidFill>
                  </a:tcPr>
                </a:tc>
              </a:tr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Revenue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$690M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$780M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$850M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+9.0%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Gross Profit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$380M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$440M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$490M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+11.4%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Operating Income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$120M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$145M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+20.8%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Net Income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$72M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$92M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$115M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+25.0%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  <a:tr h="785714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EBITDA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$130M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$160M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$195M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+21.9%</a:t>
                      </a:r>
                    </a:p>
                  </a:txBody>
                  <a:tcPr anchor="ctr" marL="120000" marR="80000" marT="40000" marB="40000">
                    <a:solidFill>
                      <a:srgbClr val="FFFFFF"/>
                    </a:solidFill>
                  </a:tcPr>
                </a:tc>
              </a:tr>
              <a:tr h="785716"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EPS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$3.20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$4.10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$5.15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sz="1400">
                          <a:solidFill>
                            <a:srgbClr val="6B7280"/>
                          </a:solidFill>
                          <a:latin typeface="Segoe UI"/>
                        </a:rPr>
                        <a:t>+25.6%</a:t>
                      </a:r>
                    </a:p>
                  </a:txBody>
                  <a:tcPr anchor="ctr" marL="120000" marR="80000" marT="40000" marB="40000">
                    <a:solidFill>
                      <a:srgbClr val="E9EFFD"/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Performance Gauges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582930" y="1471600"/>
            <a:ext cx="2666535" cy="4729200"/>
          </a:xfrm>
          <a:prstGeom prst="roundRect">
            <a:avLst>
              <a:gd name="adj" fmla="val 1057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582930" y="1471600"/>
            <a:ext cx="2666535" cy="4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32930" y="1551600"/>
            <a:ext cx="256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Revenue Target</a:t>
            </a:r>
          </a:p>
        </p:txBody>
      </p:sp>
      <p:sp>
        <p:nvSpPr>
          <p:cNvPr id="8" name="Oval 7"/>
          <p:cNvSpPr/>
          <p:nvPr/>
        </p:nvSpPr>
        <p:spPr>
          <a:xfrm>
            <a:off x="1416197" y="3136200"/>
            <a:ext cx="1000000" cy="1000000"/>
          </a:xfrm>
          <a:prstGeom prst="ellipse">
            <a:avLst/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1416197" y="3136200"/>
            <a:ext cx="1000000" cy="100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606197" y="33262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606197" y="35432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F2937"/>
                </a:solidFill>
                <a:latin typeface="Inter"/>
              </a:rPr>
              <a:t>82%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2930" y="4196200"/>
            <a:ext cx="25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$8.2M / $10M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42930" y="6000800"/>
            <a:ext cx="2546535" cy="40000"/>
          </a:xfrm>
          <a:prstGeom prst="roundRect">
            <a:avLst>
              <a:gd name="adj" fmla="val 981"/>
            </a:avLst>
          </a:prstGeom>
          <a:solidFill>
            <a:srgbClr val="D3DF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642930" y="6000800"/>
            <a:ext cx="2088158" cy="40000"/>
          </a:xfrm>
          <a:prstGeom prst="roundRect">
            <a:avLst>
              <a:gd name="adj" fmla="val 1197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22930" y="6060800"/>
            <a:ext cx="258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6B7280"/>
                </a:solidFill>
                <a:latin typeface="Inter"/>
              </a:rPr>
              <a:t>82% complete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369465" y="1471600"/>
            <a:ext cx="2666535" cy="4729200"/>
          </a:xfrm>
          <a:prstGeom prst="roundRect">
            <a:avLst>
              <a:gd name="adj" fmla="val 1057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3369465" y="1471600"/>
            <a:ext cx="2666535" cy="4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3419465" y="1551600"/>
            <a:ext cx="256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Customer Satisfaction</a:t>
            </a:r>
          </a:p>
        </p:txBody>
      </p:sp>
      <p:sp>
        <p:nvSpPr>
          <p:cNvPr id="19" name="Oval 18"/>
          <p:cNvSpPr/>
          <p:nvPr/>
        </p:nvSpPr>
        <p:spPr>
          <a:xfrm>
            <a:off x="4202732" y="3136200"/>
            <a:ext cx="1000000" cy="1000000"/>
          </a:xfrm>
          <a:prstGeom prst="ellipse">
            <a:avLst/>
          </a:prstGeom>
          <a:solidFill>
            <a:srgbClr val="F9D1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4202732" y="3136200"/>
            <a:ext cx="1000000" cy="100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Oval 20"/>
          <p:cNvSpPr/>
          <p:nvPr/>
        </p:nvSpPr>
        <p:spPr>
          <a:xfrm>
            <a:off x="4392732" y="33262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392732" y="35432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F2937"/>
                </a:solidFill>
                <a:latin typeface="Inter"/>
              </a:rPr>
              <a:t>94%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09465" y="4196200"/>
            <a:ext cx="25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94%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429465" y="6000800"/>
            <a:ext cx="2546535" cy="40000"/>
          </a:xfrm>
          <a:prstGeom prst="roundRect">
            <a:avLst>
              <a:gd name="adj" fmla="val 981"/>
            </a:avLst>
          </a:prstGeom>
          <a:solidFill>
            <a:srgbClr val="F9D1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3429465" y="6000800"/>
            <a:ext cx="2393742" cy="40000"/>
          </a:xfrm>
          <a:prstGeom prst="roundRect">
            <a:avLst>
              <a:gd name="adj" fmla="val 1044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3409465" y="6060800"/>
            <a:ext cx="258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6B7280"/>
                </a:solidFill>
                <a:latin typeface="Inter"/>
              </a:rPr>
              <a:t>94% complete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156000" y="1471600"/>
            <a:ext cx="2666535" cy="4729200"/>
          </a:xfrm>
          <a:prstGeom prst="roundRect">
            <a:avLst>
              <a:gd name="adj" fmla="val 1057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6156000" y="1471600"/>
            <a:ext cx="2666535" cy="4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206000" y="1551600"/>
            <a:ext cx="256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Sprint Velocity</a:t>
            </a:r>
          </a:p>
        </p:txBody>
      </p:sp>
      <p:sp>
        <p:nvSpPr>
          <p:cNvPr id="30" name="Oval 29"/>
          <p:cNvSpPr/>
          <p:nvPr/>
        </p:nvSpPr>
        <p:spPr>
          <a:xfrm>
            <a:off x="6989267" y="3136200"/>
            <a:ext cx="1000000" cy="1000000"/>
          </a:xfrm>
          <a:prstGeom prst="ellipse">
            <a:avLst/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6989267" y="3136200"/>
            <a:ext cx="1000000" cy="100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Oval 31"/>
          <p:cNvSpPr/>
          <p:nvPr/>
        </p:nvSpPr>
        <p:spPr>
          <a:xfrm>
            <a:off x="7179267" y="33262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7179267" y="35432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F2937"/>
                </a:solidFill>
                <a:latin typeface="Inter"/>
              </a:rPr>
              <a:t>84%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196000" y="4196200"/>
            <a:ext cx="25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42 / 50 pts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6216000" y="6000800"/>
            <a:ext cx="2546535" cy="40000"/>
          </a:xfrm>
          <a:prstGeom prst="roundRect">
            <a:avLst>
              <a:gd name="adj" fmla="val 981"/>
            </a:avLst>
          </a:prstGeom>
          <a:solidFill>
            <a:srgbClr val="E4D7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ounded Rectangle 35"/>
          <p:cNvSpPr/>
          <p:nvPr/>
        </p:nvSpPr>
        <p:spPr>
          <a:xfrm>
            <a:off x="6216000" y="6000800"/>
            <a:ext cx="2139089" cy="40000"/>
          </a:xfrm>
          <a:prstGeom prst="roundRect">
            <a:avLst>
              <a:gd name="adj" fmla="val 1168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196000" y="6060800"/>
            <a:ext cx="258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6B7280"/>
                </a:solidFill>
                <a:latin typeface="Inter"/>
              </a:rPr>
              <a:t>84% complete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942535" y="1471600"/>
            <a:ext cx="2666535" cy="4729200"/>
          </a:xfrm>
          <a:prstGeom prst="roundRect">
            <a:avLst>
              <a:gd name="adj" fmla="val 1057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ectangle 38"/>
          <p:cNvSpPr/>
          <p:nvPr/>
        </p:nvSpPr>
        <p:spPr>
          <a:xfrm>
            <a:off x="8942535" y="1471600"/>
            <a:ext cx="2666535" cy="45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8992535" y="1551600"/>
            <a:ext cx="256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Uptime SLA</a:t>
            </a:r>
          </a:p>
        </p:txBody>
      </p:sp>
      <p:sp>
        <p:nvSpPr>
          <p:cNvPr id="41" name="Oval 40"/>
          <p:cNvSpPr/>
          <p:nvPr/>
        </p:nvSpPr>
        <p:spPr>
          <a:xfrm>
            <a:off x="9775802" y="3136200"/>
            <a:ext cx="1000000" cy="1000000"/>
          </a:xfrm>
          <a:prstGeom prst="ellipse">
            <a:avLst/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9775802" y="3136200"/>
            <a:ext cx="1000000" cy="100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Oval 42"/>
          <p:cNvSpPr/>
          <p:nvPr/>
        </p:nvSpPr>
        <p:spPr>
          <a:xfrm>
            <a:off x="9965802" y="3326200"/>
            <a:ext cx="620000" cy="62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9965802" y="3543200"/>
            <a:ext cx="620000" cy="186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600" b="1" i="0">
                <a:solidFill>
                  <a:srgbClr val="1F2937"/>
                </a:solidFill>
                <a:latin typeface="Inter"/>
              </a:rPr>
              <a:t>99%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982535" y="4196200"/>
            <a:ext cx="25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1" i="0">
                <a:solidFill>
                  <a:srgbClr val="1F2937"/>
                </a:solidFill>
                <a:latin typeface="Inter"/>
              </a:rPr>
              <a:t>99.95%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9002535" y="6000800"/>
            <a:ext cx="2546535" cy="40000"/>
          </a:xfrm>
          <a:prstGeom prst="roundRect">
            <a:avLst>
              <a:gd name="adj" fmla="val 981"/>
            </a:avLst>
          </a:prstGeom>
          <a:solidFill>
            <a:srgbClr val="F8D3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7" name="Rounded Rectangle 46"/>
          <p:cNvSpPr/>
          <p:nvPr/>
        </p:nvSpPr>
        <p:spPr>
          <a:xfrm>
            <a:off x="9002535" y="6000800"/>
            <a:ext cx="2543988" cy="40000"/>
          </a:xfrm>
          <a:prstGeom prst="roundRect">
            <a:avLst>
              <a:gd name="adj" fmla="val 982"/>
            </a:avLst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8982535" y="6060800"/>
            <a:ext cx="258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0" i="0">
                <a:solidFill>
                  <a:srgbClr val="6B7280"/>
                </a:solidFill>
                <a:latin typeface="Inter"/>
              </a:rPr>
              <a:t>99% complete</a:t>
            </a:r>
          </a:p>
        </p:txBody>
      </p:sp>
      <p:sp>
        <p:nvSpPr>
          <p:cNvPr id="49" name="Rectangle 48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27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Planning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Roadmap, milestones, and risk management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05  —  Planning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28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Project Milestones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582930" y="1471600"/>
            <a:ext cx="11026140" cy="350000"/>
          </a:xfrm>
          <a:prstGeom prst="rect">
            <a:avLst/>
          </a:prstGeom>
          <a:solidFill>
            <a:srgbClr val="1F29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22930" y="1531600"/>
            <a:ext cx="320000" cy="2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#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22930" y="1531600"/>
            <a:ext cx="1120000" cy="2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Date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22930" y="1531600"/>
            <a:ext cx="2520000" cy="2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Milestone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822930" y="1531600"/>
            <a:ext cx="5546140" cy="2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Description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449070" y="1531600"/>
            <a:ext cx="1120000" cy="23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FFFFFF"/>
                </a:solidFill>
                <a:latin typeface="Inter"/>
              </a:rPr>
              <a:t>Status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2930" y="1821600"/>
            <a:ext cx="11026140" cy="65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22930" y="185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2930" y="185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Jan 2026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22930" y="185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Project Kickoff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22930" y="185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Assemble team and define scope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0559070" y="202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0559070" y="202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Complete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22930" y="250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22930" y="250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Mar 2026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22930" y="250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Alpha Release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22930" y="250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Core features complete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10559070" y="267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10559070" y="267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82930" y="3121600"/>
            <a:ext cx="11026140" cy="65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22930" y="315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22930" y="315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May 2026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222930" y="315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Beta Testing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822930" y="315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User acceptance testing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10559070" y="332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0559070" y="332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In Progress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22930" y="380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22930" y="380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Jul 2026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222930" y="380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Launch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822930" y="380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Public release and marketing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10559070" y="397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A6AA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10559070" y="397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Planned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82930" y="4421600"/>
            <a:ext cx="11026140" cy="650000"/>
          </a:xfrm>
          <a:prstGeom prst="rect">
            <a:avLst/>
          </a:prstGeom>
          <a:solidFill>
            <a:srgbClr val="F3F4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22930" y="445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5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022930" y="445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Sep 2026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222930" y="445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Scale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822930" y="445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Performance optimization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10559070" y="462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A6AA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10559070" y="462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Planned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22930" y="5101600"/>
            <a:ext cx="3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6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22930" y="5101600"/>
            <a:ext cx="11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Nov 2026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222930" y="5101600"/>
            <a:ext cx="252000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100" b="1" i="0">
                <a:solidFill>
                  <a:srgbClr val="1F2937"/>
                </a:solidFill>
                <a:latin typeface="Inter"/>
              </a:rPr>
              <a:t>Review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822930" y="5101600"/>
            <a:ext cx="5546140" cy="59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Post-launch assessment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10559070" y="5276600"/>
            <a:ext cx="900000" cy="240000"/>
          </a:xfrm>
          <a:prstGeom prst="roundRect">
            <a:avLst>
              <a:gd name="adj" fmla="val 10000"/>
            </a:avLst>
          </a:prstGeom>
          <a:solidFill>
            <a:srgbClr val="A6AA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TextBox 47"/>
          <p:cNvSpPr txBox="1"/>
          <p:nvPr/>
        </p:nvSpPr>
        <p:spPr>
          <a:xfrm>
            <a:off x="10559070" y="5276600"/>
            <a:ext cx="900000" cy="24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1" i="0">
                <a:solidFill>
                  <a:srgbClr val="FFFFFF"/>
                </a:solidFill>
                <a:latin typeface="Inter"/>
              </a:rPr>
              <a:t>Planned</a:t>
            </a:r>
          </a:p>
        </p:txBody>
      </p:sp>
      <p:cxnSp>
        <p:nvCxnSpPr>
          <p:cNvPr id="49" name="Connector 48"/>
          <p:cNvCxnSpPr/>
          <p:nvPr/>
        </p:nvCxnSpPr>
        <p:spPr>
          <a:xfrm>
            <a:off x="582930" y="5721600"/>
            <a:ext cx="11026140" cy="0"/>
          </a:xfrm>
          <a:prstGeom prst="line">
            <a:avLst/>
          </a:prstGeom>
          <a:ln w="12700">
            <a:solidFill>
              <a:srgbClr val="B5B8B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582930" y="5801600"/>
            <a:ext cx="110261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 milestones tracked</a:t>
            </a:r>
          </a:p>
        </p:txBody>
      </p:sp>
      <p:sp>
        <p:nvSpPr>
          <p:cNvPr id="51" name="Rectangle 5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About Us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Who we are and what we stand for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01  —  About Us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Project Board</a:t>
            </a:r>
          </a:p>
        </p:txBody>
      </p:sp>
      <p:cxnSp>
        <p:nvCxnSpPr>
          <p:cNvPr id="3" name="Connector 2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582930" y="1421600"/>
            <a:ext cx="11026140" cy="350000"/>
          </a:xfrm>
          <a:prstGeom prst="roundRect">
            <a:avLst>
              <a:gd name="adj" fmla="val 272"/>
            </a:avLst>
          </a:prstGeom>
          <a:solidFill>
            <a:srgbClr val="EDED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22930" y="1461600"/>
            <a:ext cx="2676535" cy="1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6B7280"/>
                </a:solidFill>
                <a:latin typeface="Inter"/>
              </a:rPr>
              <a:t>TOTAL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2930" y="1581600"/>
            <a:ext cx="2676535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39465" y="1461600"/>
            <a:ext cx="2716535" cy="1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6B7280"/>
                </a:solidFill>
                <a:latin typeface="Inter"/>
              </a:rPr>
              <a:t>TO DO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39465" y="1581600"/>
            <a:ext cx="2716535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2563EB"/>
                </a:solidFill>
                <a:latin typeface="Inter"/>
              </a:rPr>
              <a:t>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96000" y="1461600"/>
            <a:ext cx="2716535" cy="1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6B7280"/>
                </a:solidFill>
                <a:latin typeface="Inter"/>
              </a:rPr>
              <a:t>IN PROGRESS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6000" y="1581600"/>
            <a:ext cx="2716535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E11D48"/>
                </a:solidFill>
                <a:latin typeface="Inter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852535" y="1461600"/>
            <a:ext cx="2716535" cy="1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800" b="1" i="0">
                <a:solidFill>
                  <a:srgbClr val="6B7280"/>
                </a:solidFill>
                <a:latin typeface="Inter"/>
              </a:rPr>
              <a:t>DONE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852535" y="1581600"/>
            <a:ext cx="2716535" cy="1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7C3AED"/>
                </a:solidFill>
                <a:latin typeface="Inter"/>
              </a:rPr>
              <a:t>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82930" y="1871600"/>
            <a:ext cx="3622046" cy="4329200"/>
          </a:xfrm>
          <a:prstGeom prst="roundRect">
            <a:avLst>
              <a:gd name="adj" fmla="val 692"/>
            </a:avLst>
          </a:prstGeom>
          <a:solidFill>
            <a:srgbClr val="F8F8F9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582930" y="1871600"/>
            <a:ext cx="3622046" cy="50000"/>
          </a:xfrm>
          <a:prstGeom prst="roundRect">
            <a:avLst>
              <a:gd name="adj" fmla="val 828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32930" y="1941600"/>
            <a:ext cx="3522046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To Do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12930" y="22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EFF4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Oval 16"/>
          <p:cNvSpPr/>
          <p:nvPr/>
        </p:nvSpPr>
        <p:spPr>
          <a:xfrm>
            <a:off x="634930" y="2313600"/>
            <a:ext cx="36000" cy="36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92930" y="22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Define requirements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12930" y="25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EFF4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634930" y="2613600"/>
            <a:ext cx="36000" cy="36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92930" y="25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Design wireframes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12930" y="28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EFF4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Oval 22"/>
          <p:cNvSpPr/>
          <p:nvPr/>
        </p:nvSpPr>
        <p:spPr>
          <a:xfrm>
            <a:off x="634930" y="2913600"/>
            <a:ext cx="36000" cy="36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92930" y="28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Set up CI/CD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22930" y="6120800"/>
            <a:ext cx="3542046" cy="30000"/>
          </a:xfrm>
          <a:prstGeom prst="roundRect">
            <a:avLst>
              <a:gd name="adj" fmla="val 564"/>
            </a:avLst>
          </a:prstGeom>
          <a:solidFill>
            <a:srgbClr val="DEE7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622930" y="6120800"/>
            <a:ext cx="1328267" cy="30000"/>
          </a:xfrm>
          <a:prstGeom prst="roundRect">
            <a:avLst>
              <a:gd name="adj" fmla="val 1505"/>
            </a:avLst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4284976" y="1871600"/>
            <a:ext cx="3622046" cy="4329200"/>
          </a:xfrm>
          <a:prstGeom prst="roundRect">
            <a:avLst>
              <a:gd name="adj" fmla="val 692"/>
            </a:avLst>
          </a:prstGeom>
          <a:solidFill>
            <a:srgbClr val="F8F8F9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4284976" y="1871600"/>
            <a:ext cx="3622046" cy="50000"/>
          </a:xfrm>
          <a:prstGeom prst="roundRect">
            <a:avLst>
              <a:gd name="adj" fmla="val 828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334976" y="1941600"/>
            <a:ext cx="3522046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In Progress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4314976" y="22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FCEF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Oval 30"/>
          <p:cNvSpPr/>
          <p:nvPr/>
        </p:nvSpPr>
        <p:spPr>
          <a:xfrm>
            <a:off x="4336976" y="2313600"/>
            <a:ext cx="36000" cy="36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4394976" y="22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API development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314976" y="25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FCEF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4336976" y="2613600"/>
            <a:ext cx="36000" cy="36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4394976" y="25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Frontend build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4324976" y="6120800"/>
            <a:ext cx="3542046" cy="30000"/>
          </a:xfrm>
          <a:prstGeom prst="roundRect">
            <a:avLst>
              <a:gd name="adj" fmla="val 564"/>
            </a:avLst>
          </a:prstGeom>
          <a:solidFill>
            <a:srgbClr val="FADD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Rounded Rectangle 36"/>
          <p:cNvSpPr/>
          <p:nvPr/>
        </p:nvSpPr>
        <p:spPr>
          <a:xfrm>
            <a:off x="4324976" y="6120800"/>
            <a:ext cx="885511" cy="30000"/>
          </a:xfrm>
          <a:prstGeom prst="roundRect">
            <a:avLst>
              <a:gd name="adj" fmla="val 2258"/>
            </a:avLst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ounded Rectangle 37"/>
          <p:cNvSpPr/>
          <p:nvPr/>
        </p:nvSpPr>
        <p:spPr>
          <a:xfrm>
            <a:off x="7987022" y="1871600"/>
            <a:ext cx="3622046" cy="4329200"/>
          </a:xfrm>
          <a:prstGeom prst="roundRect">
            <a:avLst>
              <a:gd name="adj" fmla="val 692"/>
            </a:avLst>
          </a:prstGeom>
          <a:solidFill>
            <a:srgbClr val="F8F8F9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Rounded Rectangle 38"/>
          <p:cNvSpPr/>
          <p:nvPr/>
        </p:nvSpPr>
        <p:spPr>
          <a:xfrm>
            <a:off x="7987022" y="1871600"/>
            <a:ext cx="3622046" cy="50000"/>
          </a:xfrm>
          <a:prstGeom prst="roundRect">
            <a:avLst>
              <a:gd name="adj" fmla="val 828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8037022" y="1941600"/>
            <a:ext cx="3522046" cy="24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Done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8017022" y="22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F5F1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Oval 41"/>
          <p:cNvSpPr/>
          <p:nvPr/>
        </p:nvSpPr>
        <p:spPr>
          <a:xfrm>
            <a:off x="8039022" y="2313600"/>
            <a:ext cx="36000" cy="36000"/>
          </a:xfrm>
          <a:prstGeom prst="ellipse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8097022" y="22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Project charter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8017022" y="25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F5F1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Oval 44"/>
          <p:cNvSpPr/>
          <p:nvPr/>
        </p:nvSpPr>
        <p:spPr>
          <a:xfrm>
            <a:off x="8039022" y="2613600"/>
            <a:ext cx="36000" cy="36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8097022" y="25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Team onboarding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8017022" y="2811600"/>
            <a:ext cx="3562046" cy="240000"/>
          </a:xfrm>
          <a:prstGeom prst="roundRect">
            <a:avLst>
              <a:gd name="adj" fmla="val 561"/>
            </a:avLst>
          </a:prstGeom>
          <a:solidFill>
            <a:srgbClr val="F5F1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Oval 47"/>
          <p:cNvSpPr/>
          <p:nvPr/>
        </p:nvSpPr>
        <p:spPr>
          <a:xfrm>
            <a:off x="8039022" y="2913600"/>
            <a:ext cx="36000" cy="36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8097022" y="2831600"/>
            <a:ext cx="3442046" cy="20000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sz="900" b="0" i="0">
                <a:solidFill>
                  <a:srgbClr val="1F2937"/>
                </a:solidFill>
                <a:latin typeface="Inter"/>
              </a:rPr>
              <a:t>Architecture review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8027022" y="6120800"/>
            <a:ext cx="3542046" cy="30000"/>
          </a:xfrm>
          <a:prstGeom prst="roundRect">
            <a:avLst>
              <a:gd name="adj" fmla="val 564"/>
            </a:avLst>
          </a:prstGeom>
          <a:solidFill>
            <a:srgbClr val="EBE1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Rounded Rectangle 50"/>
          <p:cNvSpPr/>
          <p:nvPr/>
        </p:nvSpPr>
        <p:spPr>
          <a:xfrm>
            <a:off x="8027022" y="6120800"/>
            <a:ext cx="1328267" cy="30000"/>
          </a:xfrm>
          <a:prstGeom prst="roundRect">
            <a:avLst>
              <a:gd name="adj" fmla="val 1505"/>
            </a:avLst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Rectangle 5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30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Risk Assessment Matrix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02930" y="1421600"/>
            <a:ext cx="2716535" cy="600000"/>
          </a:xfrm>
          <a:prstGeom prst="roundRect">
            <a:avLst>
              <a:gd name="adj" fmla="val 1840"/>
            </a:avLst>
          </a:prstGeom>
          <a:solidFill>
            <a:srgbClr val="DBF4EC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02930" y="1471600"/>
            <a:ext cx="271653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0B981"/>
                </a:solidFill>
                <a:latin typeface="Inter"/>
              </a:rPr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2930" y="1771600"/>
            <a:ext cx="271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359465" y="1421600"/>
            <a:ext cx="2716535" cy="600000"/>
          </a:xfrm>
          <a:prstGeom prst="roundRect">
            <a:avLst>
              <a:gd name="adj" fmla="val 1840"/>
            </a:avLst>
          </a:prstGeom>
          <a:solidFill>
            <a:srgbClr val="FDF0DA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3359465" y="1471600"/>
            <a:ext cx="271653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F59E0B"/>
                </a:solidFill>
                <a:latin typeface="Inter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59465" y="1771600"/>
            <a:ext cx="271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Medium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116000" y="1421600"/>
            <a:ext cx="2716535" cy="600000"/>
          </a:xfrm>
          <a:prstGeom prst="roundRect">
            <a:avLst>
              <a:gd name="adj" fmla="val 1840"/>
            </a:avLst>
          </a:prstGeom>
          <a:solidFill>
            <a:srgbClr val="FCE2E2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116000" y="1471600"/>
            <a:ext cx="271653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EF4444"/>
                </a:solidFill>
                <a:latin typeface="Inter"/>
              </a:rP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16000" y="1771600"/>
            <a:ext cx="271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872535" y="1421600"/>
            <a:ext cx="2716535" cy="600000"/>
          </a:xfrm>
          <a:prstGeom prst="roundRect">
            <a:avLst>
              <a:gd name="adj" fmla="val 1840"/>
            </a:avLst>
          </a:prstGeom>
          <a:solidFill>
            <a:srgbClr val="EFDCDC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872535" y="1471600"/>
            <a:ext cx="2716535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991B1B"/>
                </a:solidFill>
                <a:latin typeface="Inter"/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72535" y="1771600"/>
            <a:ext cx="2716535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Critical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132930" y="2271600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93DFC6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2732930" y="2271600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FAD391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4332930" y="2271600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F7AAAA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1132930" y="3338266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D7F9E9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2732930" y="3338266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FDEBAE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332930" y="3338266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FAD391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1132930" y="4404932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EAFCF3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ounded Rectangle 23"/>
          <p:cNvSpPr/>
          <p:nvPr/>
        </p:nvSpPr>
        <p:spPr>
          <a:xfrm>
            <a:off x="2732930" y="4404932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D7F9E9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ounded Rectangle 24"/>
          <p:cNvSpPr/>
          <p:nvPr/>
        </p:nvSpPr>
        <p:spPr>
          <a:xfrm>
            <a:off x="4332930" y="4404932"/>
            <a:ext cx="1600000" cy="1066666"/>
          </a:xfrm>
          <a:prstGeom prst="roundRect">
            <a:avLst>
              <a:gd name="adj" fmla="val 3125"/>
            </a:avLst>
          </a:prstGeom>
          <a:solidFill>
            <a:srgbClr val="FDEBAE"/>
          </a:solidFill>
          <a:ln w="6350">
            <a:solidFill>
              <a:srgbClr val="DADBD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5012930" y="2684933"/>
            <a:ext cx="240000" cy="240000"/>
          </a:xfrm>
          <a:prstGeom prst="ellipse">
            <a:avLst/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4347930" y="2944933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Data Breac</a:t>
            </a:r>
          </a:p>
        </p:txBody>
      </p:sp>
      <p:sp>
        <p:nvSpPr>
          <p:cNvPr id="28" name="Oval 27"/>
          <p:cNvSpPr/>
          <p:nvPr/>
        </p:nvSpPr>
        <p:spPr>
          <a:xfrm>
            <a:off x="5012930" y="3751599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4347930" y="4011599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Supply Cha</a:t>
            </a:r>
          </a:p>
        </p:txBody>
      </p:sp>
      <p:sp>
        <p:nvSpPr>
          <p:cNvPr id="30" name="Oval 29"/>
          <p:cNvSpPr/>
          <p:nvPr/>
        </p:nvSpPr>
        <p:spPr>
          <a:xfrm>
            <a:off x="3412930" y="3751599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2747930" y="4011599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Compliance</a:t>
            </a:r>
          </a:p>
        </p:txBody>
      </p:sp>
      <p:sp>
        <p:nvSpPr>
          <p:cNvPr id="32" name="Oval 31"/>
          <p:cNvSpPr/>
          <p:nvPr/>
        </p:nvSpPr>
        <p:spPr>
          <a:xfrm>
            <a:off x="5012930" y="3751599"/>
            <a:ext cx="240000" cy="240000"/>
          </a:xfrm>
          <a:prstGeom prst="ellipse">
            <a:avLst/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4347930" y="4011599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Talent</a:t>
            </a:r>
          </a:p>
        </p:txBody>
      </p:sp>
      <p:sp>
        <p:nvSpPr>
          <p:cNvPr id="34" name="Oval 33"/>
          <p:cNvSpPr/>
          <p:nvPr/>
        </p:nvSpPr>
        <p:spPr>
          <a:xfrm>
            <a:off x="5012930" y="3751599"/>
            <a:ext cx="240000" cy="240000"/>
          </a:xfrm>
          <a:prstGeom prst="ellipse">
            <a:avLst/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4347930" y="4011599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Market Shi</a:t>
            </a:r>
          </a:p>
        </p:txBody>
      </p:sp>
      <p:sp>
        <p:nvSpPr>
          <p:cNvPr id="36" name="Oval 35"/>
          <p:cNvSpPr/>
          <p:nvPr/>
        </p:nvSpPr>
        <p:spPr>
          <a:xfrm>
            <a:off x="1812930" y="4818265"/>
            <a:ext cx="240000" cy="2400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147930" y="5078265"/>
            <a:ext cx="157000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700" b="1" i="0">
                <a:solidFill>
                  <a:srgbClr val="1F2937"/>
                </a:solidFill>
                <a:latin typeface="Inter"/>
              </a:rPr>
              <a:t>Technology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32930" y="5521600"/>
            <a:ext cx="480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Likelihood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52930" y="3746600"/>
            <a:ext cx="43000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1" i="0">
                <a:solidFill>
                  <a:srgbClr val="6B7280"/>
                </a:solidFill>
                <a:latin typeface="Inter"/>
              </a:rPr>
              <a:t>Impact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32930" y="2021600"/>
            <a:ext cx="16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2732930" y="2021600"/>
            <a:ext cx="16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332930" y="2021600"/>
            <a:ext cx="1600000" cy="2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82930" y="2271600"/>
            <a:ext cx="400000" cy="106666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High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82930" y="3338266"/>
            <a:ext cx="400000" cy="106666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Med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82930" y="4404932"/>
            <a:ext cx="400000" cy="106666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sz="900" b="0" i="0">
                <a:solidFill>
                  <a:srgbClr val="6B7280"/>
                </a:solidFill>
                <a:latin typeface="Inter"/>
              </a:rPr>
              <a:t>Low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282930" y="2221600"/>
            <a:ext cx="532614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1" i="0">
                <a:solidFill>
                  <a:srgbClr val="1F2937"/>
                </a:solidFill>
                <a:latin typeface="Inter"/>
              </a:rPr>
              <a:t>Risk Details</a:t>
            </a:r>
          </a:p>
        </p:txBody>
      </p:sp>
      <p:cxnSp>
        <p:nvCxnSpPr>
          <p:cNvPr id="47" name="Connector 46"/>
          <p:cNvCxnSpPr/>
          <p:nvPr/>
        </p:nvCxnSpPr>
        <p:spPr>
          <a:xfrm>
            <a:off x="6282930" y="2491600"/>
            <a:ext cx="5326140" cy="0"/>
          </a:xfrm>
          <a:prstGeom prst="line">
            <a:avLst/>
          </a:prstGeom>
          <a:ln w="6350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282930" y="2591600"/>
            <a:ext cx="60000" cy="160000"/>
          </a:xfrm>
          <a:prstGeom prst="roundRect">
            <a:avLst>
              <a:gd name="adj" fmla="val 10000"/>
            </a:avLst>
          </a:prstGeom>
          <a:solidFill>
            <a:srgbClr val="991B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6402930" y="2571600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Data Breach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402930" y="2771600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Unauthorized access to sensitive data</a:t>
            </a:r>
          </a:p>
        </p:txBody>
      </p:sp>
      <p:cxnSp>
        <p:nvCxnSpPr>
          <p:cNvPr id="51" name="Connector 50"/>
          <p:cNvCxnSpPr/>
          <p:nvPr/>
        </p:nvCxnSpPr>
        <p:spPr>
          <a:xfrm>
            <a:off x="6282930" y="3024933"/>
            <a:ext cx="5326140" cy="0"/>
          </a:xfrm>
          <a:prstGeom prst="line">
            <a:avLst/>
          </a:prstGeom>
          <a:ln w="3175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/>
          <p:cNvSpPr/>
          <p:nvPr/>
        </p:nvSpPr>
        <p:spPr>
          <a:xfrm>
            <a:off x="6282930" y="3074933"/>
            <a:ext cx="60000" cy="16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6402930" y="3054933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Supply Chain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402930" y="3254933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Key vendor disruption risk</a:t>
            </a:r>
          </a:p>
        </p:txBody>
      </p:sp>
      <p:cxnSp>
        <p:nvCxnSpPr>
          <p:cNvPr id="55" name="Connector 54"/>
          <p:cNvCxnSpPr/>
          <p:nvPr/>
        </p:nvCxnSpPr>
        <p:spPr>
          <a:xfrm>
            <a:off x="6282930" y="3508266"/>
            <a:ext cx="5326140" cy="0"/>
          </a:xfrm>
          <a:prstGeom prst="line">
            <a:avLst/>
          </a:prstGeom>
          <a:ln w="3175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/>
          <p:cNvSpPr/>
          <p:nvPr/>
        </p:nvSpPr>
        <p:spPr>
          <a:xfrm>
            <a:off x="6282930" y="3558266"/>
            <a:ext cx="60000" cy="16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7" name="TextBox 56"/>
          <p:cNvSpPr txBox="1"/>
          <p:nvPr/>
        </p:nvSpPr>
        <p:spPr>
          <a:xfrm>
            <a:off x="6402930" y="3538266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Compliance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402930" y="3738266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Regulatory non-compliance</a:t>
            </a:r>
          </a:p>
        </p:txBody>
      </p:sp>
      <p:cxnSp>
        <p:nvCxnSpPr>
          <p:cNvPr id="59" name="Connector 58"/>
          <p:cNvCxnSpPr/>
          <p:nvPr/>
        </p:nvCxnSpPr>
        <p:spPr>
          <a:xfrm>
            <a:off x="6282930" y="3991599"/>
            <a:ext cx="5326140" cy="0"/>
          </a:xfrm>
          <a:prstGeom prst="line">
            <a:avLst/>
          </a:prstGeom>
          <a:ln w="3175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/>
          <p:cNvSpPr/>
          <p:nvPr/>
        </p:nvSpPr>
        <p:spPr>
          <a:xfrm>
            <a:off x="6282930" y="4041599"/>
            <a:ext cx="60000" cy="160000"/>
          </a:xfrm>
          <a:prstGeom prst="roundRect">
            <a:avLst>
              <a:gd name="adj" fmla="val 10000"/>
            </a:avLst>
          </a:prstGeom>
          <a:solidFill>
            <a:srgbClr val="F59E0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1" name="TextBox 60"/>
          <p:cNvSpPr txBox="1"/>
          <p:nvPr/>
        </p:nvSpPr>
        <p:spPr>
          <a:xfrm>
            <a:off x="6402930" y="4021599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Talent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402930" y="4221599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Key personnel retention</a:t>
            </a:r>
          </a:p>
        </p:txBody>
      </p:sp>
      <p:cxnSp>
        <p:nvCxnSpPr>
          <p:cNvPr id="63" name="Connector 62"/>
          <p:cNvCxnSpPr/>
          <p:nvPr/>
        </p:nvCxnSpPr>
        <p:spPr>
          <a:xfrm>
            <a:off x="6282930" y="4474932"/>
            <a:ext cx="5326140" cy="0"/>
          </a:xfrm>
          <a:prstGeom prst="line">
            <a:avLst/>
          </a:prstGeom>
          <a:ln w="3175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Rounded Rectangle 63"/>
          <p:cNvSpPr/>
          <p:nvPr/>
        </p:nvSpPr>
        <p:spPr>
          <a:xfrm>
            <a:off x="6282930" y="4524932"/>
            <a:ext cx="60000" cy="160000"/>
          </a:xfrm>
          <a:prstGeom prst="roundRect">
            <a:avLst>
              <a:gd name="adj" fmla="val 10000"/>
            </a:avLst>
          </a:prstGeom>
          <a:solidFill>
            <a:srgbClr val="EF44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5" name="TextBox 64"/>
          <p:cNvSpPr txBox="1"/>
          <p:nvPr/>
        </p:nvSpPr>
        <p:spPr>
          <a:xfrm>
            <a:off x="6402930" y="4504932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Market Shift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402930" y="4704932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Competitive landscape change</a:t>
            </a:r>
          </a:p>
        </p:txBody>
      </p:sp>
      <p:cxnSp>
        <p:nvCxnSpPr>
          <p:cNvPr id="67" name="Connector 66"/>
          <p:cNvCxnSpPr/>
          <p:nvPr/>
        </p:nvCxnSpPr>
        <p:spPr>
          <a:xfrm>
            <a:off x="6282930" y="4958265"/>
            <a:ext cx="5326140" cy="0"/>
          </a:xfrm>
          <a:prstGeom prst="line">
            <a:avLst/>
          </a:prstGeom>
          <a:ln w="3175">
            <a:solidFill>
              <a:srgbClr val="DADBD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6282930" y="5008265"/>
            <a:ext cx="60000" cy="160000"/>
          </a:xfrm>
          <a:prstGeom prst="roundRect">
            <a:avLst>
              <a:gd name="adj" fmla="val 10000"/>
            </a:avLst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9" name="TextBox 68"/>
          <p:cNvSpPr txBox="1"/>
          <p:nvPr/>
        </p:nvSpPr>
        <p:spPr>
          <a:xfrm>
            <a:off x="6402930" y="4988265"/>
            <a:ext cx="5196140" cy="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1" i="0">
                <a:solidFill>
                  <a:srgbClr val="1F2937"/>
                </a:solidFill>
                <a:latin typeface="Inter"/>
              </a:rPr>
              <a:t>Technology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402930" y="5188265"/>
            <a:ext cx="5196140" cy="1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700" b="0" i="0">
                <a:solidFill>
                  <a:srgbClr val="6B7280"/>
                </a:solidFill>
                <a:latin typeface="Inter"/>
              </a:rPr>
              <a:t>Legacy system failure</a:t>
            </a:r>
          </a:p>
        </p:txBody>
      </p:sp>
      <p:sp>
        <p:nvSpPr>
          <p:cNvPr id="71" name="Rectangle 7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2" name="TextBox 7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Deliverables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Tangible outcomes and milestones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06  —  Deliverables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32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8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Strategic Priorities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705800" y="1441600"/>
            <a:ext cx="5235200" cy="4400000"/>
          </a:xfrm>
          <a:prstGeom prst="roundRect">
            <a:avLst>
              <a:gd name="adj" fmla="val 764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04088" y="1439888"/>
            <a:ext cx="5235200" cy="4400000"/>
          </a:xfrm>
          <a:prstGeom prst="roundRect">
            <a:avLst>
              <a:gd name="adj" fmla="val 95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21600"/>
            <a:ext cx="5235200" cy="4400000"/>
          </a:xfrm>
          <a:prstGeom prst="roundRect">
            <a:avLst>
              <a:gd name="adj" fmla="val 955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15800" y="1501600"/>
            <a:ext cx="497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Short-Term Goals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15800" y="1971600"/>
            <a:ext cx="4975200" cy="3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Launch Phase 2 platform by Q2 2026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Achieve 15% market share in target segments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Reduce operational costs by 12%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Complete digital transformation initiative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291000" y="1441600"/>
            <a:ext cx="5235200" cy="4400000"/>
          </a:xfrm>
          <a:prstGeom prst="roundRect">
            <a:avLst>
              <a:gd name="adj" fmla="val 764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6289288" y="1439888"/>
            <a:ext cx="5235200" cy="4400000"/>
          </a:xfrm>
          <a:prstGeom prst="roundRect">
            <a:avLst>
              <a:gd name="adj" fmla="val 955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271000" y="1421600"/>
            <a:ext cx="5235200" cy="4400000"/>
          </a:xfrm>
          <a:prstGeom prst="roundRect">
            <a:avLst>
              <a:gd name="adj" fmla="val 955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401000" y="1501600"/>
            <a:ext cx="49752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Long-Term Vision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01000" y="1971600"/>
            <a:ext cx="4975200" cy="3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Establish market leadership in 3 regions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Build sustainable competitive moat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Achieve $1B revenue milestone by 2028</a:t>
            </a:r>
          </a:p>
          <a:p>
            <a:pPr>
              <a:spcBef>
                <a:spcPts val="600"/>
              </a:spcBef>
              <a:spcAft>
                <a:spcPts val="300"/>
              </a:spcAft>
              <a:buFont typeface="Inter"/>
              <a:buChar char="•"/>
              <a:buClr>
                <a:srgbClr val="0891B2"/>
              </a:buClr>
            </a:pPr>
            <a:r>
              <a:rPr sz="1300">
                <a:solidFill>
                  <a:srgbClr val="1F2937"/>
                </a:solidFill>
                <a:latin typeface="Inter"/>
              </a:rPr>
              <a:t>Develop AI-powered service offerings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8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Key Focus Areas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700800" y="1436600"/>
            <a:ext cx="3440133" cy="4300000"/>
          </a:xfrm>
          <a:prstGeom prst="roundRect">
            <a:avLst>
              <a:gd name="adj" fmla="val 930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04088" y="1439888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21600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685800" y="1421600"/>
            <a:ext cx="3440133" cy="30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85800" y="1451600"/>
            <a:ext cx="3440133" cy="15000"/>
          </a:xfrm>
          <a:prstGeom prst="rect">
            <a:avLst/>
          </a:prstGeom>
          <a:solidFill>
            <a:srgbClr val="92B1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65800" y="1541600"/>
            <a:ext cx="3280133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Analytics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85800" y="1971600"/>
            <a:ext cx="3240133" cy="3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Quantitative models, statistical analysis, and machine learning insights.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390933" y="1436600"/>
            <a:ext cx="3440133" cy="4300000"/>
          </a:xfrm>
          <a:prstGeom prst="roundRect">
            <a:avLst>
              <a:gd name="adj" fmla="val 930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4394221" y="1439888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4375933" y="1421600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4375933" y="1421600"/>
            <a:ext cx="3440133" cy="30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4375933" y="1451600"/>
            <a:ext cx="3440133" cy="15000"/>
          </a:xfrm>
          <a:prstGeom prst="rect">
            <a:avLst/>
          </a:prstGeom>
          <a:solidFill>
            <a:srgbClr val="F08EA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455933" y="1541600"/>
            <a:ext cx="3280133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Strategy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75933" y="1971600"/>
            <a:ext cx="3240133" cy="3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Market intelligence and competitive analysis for informed decision-making.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8081066" y="1436600"/>
            <a:ext cx="3440133" cy="4300000"/>
          </a:xfrm>
          <a:prstGeom prst="roundRect">
            <a:avLst>
              <a:gd name="adj" fmla="val 930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8084354" y="1439888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66066" y="1421600"/>
            <a:ext cx="3440133" cy="4300000"/>
          </a:xfrm>
          <a:prstGeom prst="roundRect">
            <a:avLst>
              <a:gd name="adj" fmla="val 11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8066066" y="1421600"/>
            <a:ext cx="3440133" cy="30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8066066" y="1451600"/>
            <a:ext cx="3440133" cy="15000"/>
          </a:xfrm>
          <a:prstGeom prst="rect">
            <a:avLst/>
          </a:prstGeom>
          <a:solidFill>
            <a:srgbClr val="BD9CF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146066" y="1541600"/>
            <a:ext cx="3280133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Visualization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66066" y="1971600"/>
            <a:ext cx="3240133" cy="3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Interactive dashboards and reports that make complex data accessible.</a:t>
            </a:r>
          </a:p>
        </p:txBody>
      </p:sp>
      <p:sp>
        <p:nvSpPr>
          <p:cNvPr id="27" name="Rectangle 2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8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2133600" y="1829000"/>
            <a:ext cx="7924800" cy="3200000"/>
          </a:xfrm>
          <a:prstGeom prst="roundRect">
            <a:avLst>
              <a:gd name="adj" fmla="val 630"/>
            </a:avLst>
          </a:prstGeom>
          <a:solidFill>
            <a:srgbClr val="EBF6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2133600" y="1829000"/>
            <a:ext cx="45000" cy="32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2383600" y="2229000"/>
            <a:ext cx="7524800" cy="1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0" i="1">
                <a:solidFill>
                  <a:srgbClr val="1F2937"/>
                </a:solidFill>
                <a:latin typeface="Inter"/>
              </a:rPr>
              <a:t>In God we trust; all others must bring data. Our mission is to transform information into intelligence that drives results.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2383600" y="4029000"/>
            <a:ext cx="1500000" cy="0"/>
          </a:xfrm>
          <a:prstGeom prst="line">
            <a:avLst/>
          </a:prstGeom>
          <a:ln w="254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383600" y="4229000"/>
            <a:ext cx="75248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1F2937"/>
                </a:solidFill>
                <a:latin typeface="Inter"/>
              </a:rPr>
              <a:t>Managing Director, Analytics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3600" y="4579000"/>
            <a:ext cx="75248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Annual Industry Conference, 2025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8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Performance Dashboard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704088" y="1439888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685800" y="142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25800" y="1501600"/>
            <a:ext cx="3393466" cy="4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600" b="1" i="0">
                <a:solidFill>
                  <a:srgbClr val="1F2937"/>
                </a:solidFill>
                <a:latin typeface="Inter"/>
              </a:rPr>
              <a:t>$850M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5800" y="1901600"/>
            <a:ext cx="339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Revenue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77554" y="1439888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59266" y="142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399266" y="1501600"/>
            <a:ext cx="3393466" cy="4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600" b="1" i="0">
                <a:solidFill>
                  <a:srgbClr val="1F2937"/>
                </a:solidFill>
                <a:latin typeface="Inter"/>
              </a:rPr>
              <a:t>2,500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399266" y="1901600"/>
            <a:ext cx="339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Employees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051020" y="1439888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8032732" y="1421600"/>
            <a:ext cx="3473466" cy="90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072732" y="1501600"/>
            <a:ext cx="3393466" cy="42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600" b="1" i="0">
                <a:solidFill>
                  <a:srgbClr val="1F2937"/>
                </a:solidFill>
                <a:latin typeface="Inter"/>
              </a:rPr>
              <a:t>98%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72732" y="1901600"/>
            <a:ext cx="3393466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Satisfaction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704088" y="2539888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685800" y="2521600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25800" y="2601600"/>
            <a:ext cx="339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F2937"/>
                </a:solidFill>
                <a:latin typeface="Inter"/>
              </a:rPr>
              <a:t>100%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5800" y="2941600"/>
            <a:ext cx="339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Phase 1: Discovery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377554" y="2539888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359266" y="2521600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399266" y="2601600"/>
            <a:ext cx="339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F2937"/>
                </a:solidFill>
                <a:latin typeface="Inter"/>
              </a:rPr>
              <a:t>75%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399266" y="2941600"/>
            <a:ext cx="339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Phase 2: Development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051020" y="2539888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8032732" y="2521600"/>
            <a:ext cx="3473466" cy="750000"/>
          </a:xfrm>
          <a:prstGeom prst="roundRect">
            <a:avLst>
              <a:gd name="adj" fmla="val 1439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072732" y="2601600"/>
            <a:ext cx="339346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400" b="1" i="0">
                <a:solidFill>
                  <a:srgbClr val="1F2937"/>
                </a:solidFill>
                <a:latin typeface="Inter"/>
              </a:rPr>
              <a:t>45%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072732" y="2941600"/>
            <a:ext cx="339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Phase 3: Testing</a:t>
            </a:r>
          </a:p>
        </p:txBody>
      </p:sp>
      <p:graphicFrame>
        <p:nvGraphicFramePr>
          <p:cNvPr id="30" name="Chart 29"/>
          <p:cNvGraphicFramePr>
            <a:graphicFrameLocks noGrp="1"/>
          </p:cNvGraphicFramePr>
          <p:nvPr/>
        </p:nvGraphicFramePr>
        <p:xfrm>
          <a:off x="685800" y="3471600"/>
          <a:ext cx="10820400" cy="28292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31" name="Rectangle 3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36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Key Capabilities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685800" y="1421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85800" y="1421600"/>
            <a:ext cx="3540133" cy="55000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7" name="Picture 6" descr="bar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800" y="1552600"/>
            <a:ext cx="208000" cy="20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15800" y="1516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Analytics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5800" y="1886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Real-time data insights and reporting</a:t>
            </a:r>
          </a:p>
        </p:txBody>
      </p:sp>
      <p:sp>
        <p:nvSpPr>
          <p:cNvPr id="10" name="Oval 9"/>
          <p:cNvSpPr/>
          <p:nvPr/>
        </p:nvSpPr>
        <p:spPr>
          <a:xfrm>
            <a:off x="4070933" y="3477600"/>
            <a:ext cx="50000" cy="50000"/>
          </a:xfrm>
          <a:prstGeom prst="ellipse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325933" y="1421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325933" y="1421600"/>
            <a:ext cx="3540133" cy="55000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3" name="Picture 12" descr="shield-che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933" y="1552600"/>
            <a:ext cx="208000" cy="20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755933" y="1516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Security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05933" y="1886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Enterprise-grade protection</a:t>
            </a:r>
          </a:p>
        </p:txBody>
      </p:sp>
      <p:sp>
        <p:nvSpPr>
          <p:cNvPr id="16" name="Oval 15"/>
          <p:cNvSpPr/>
          <p:nvPr/>
        </p:nvSpPr>
        <p:spPr>
          <a:xfrm>
            <a:off x="7711066" y="3477600"/>
            <a:ext cx="50000" cy="50000"/>
          </a:xfrm>
          <a:prstGeom prst="ellipse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7966066" y="1421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7966066" y="1421600"/>
            <a:ext cx="3540133" cy="55000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9" name="Picture 18" descr="glob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2066" y="1552600"/>
            <a:ext cx="208000" cy="208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8396066" y="1516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Global Reach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46066" y="1886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Operations in 40+ countries</a:t>
            </a:r>
          </a:p>
        </p:txBody>
      </p:sp>
      <p:sp>
        <p:nvSpPr>
          <p:cNvPr id="22" name="Oval 21"/>
          <p:cNvSpPr/>
          <p:nvPr/>
        </p:nvSpPr>
        <p:spPr>
          <a:xfrm>
            <a:off x="11351199" y="3477600"/>
            <a:ext cx="50000" cy="50000"/>
          </a:xfrm>
          <a:prstGeom prst="ellipse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85800" y="3732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85800" y="3732600"/>
            <a:ext cx="3540133" cy="55000"/>
          </a:xfrm>
          <a:prstGeom prst="rect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5" name="Picture 24" descr="green-energy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800" y="3863600"/>
            <a:ext cx="208000" cy="2080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115800" y="3827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Performance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65800" y="4197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Sub-50ms response times</a:t>
            </a:r>
          </a:p>
        </p:txBody>
      </p:sp>
      <p:sp>
        <p:nvSpPr>
          <p:cNvPr id="28" name="Oval 27"/>
          <p:cNvSpPr/>
          <p:nvPr/>
        </p:nvSpPr>
        <p:spPr>
          <a:xfrm>
            <a:off x="4070933" y="5788600"/>
            <a:ext cx="50000" cy="50000"/>
          </a:xfrm>
          <a:prstGeom prst="ellipse">
            <a:avLst/>
          </a:prstGeom>
          <a:solidFill>
            <a:srgbClr val="DC26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4325933" y="3732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4325933" y="3732600"/>
            <a:ext cx="3540133" cy="55000"/>
          </a:xfrm>
          <a:prstGeom prst="rect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1" name="Picture 30" descr="tea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1933" y="3863600"/>
            <a:ext cx="208000" cy="20800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755933" y="3827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Team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405933" y="4197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2,500+ professionals worldwide</a:t>
            </a:r>
          </a:p>
        </p:txBody>
      </p:sp>
      <p:sp>
        <p:nvSpPr>
          <p:cNvPr id="34" name="Oval 33"/>
          <p:cNvSpPr/>
          <p:nvPr/>
        </p:nvSpPr>
        <p:spPr>
          <a:xfrm>
            <a:off x="7711066" y="5788600"/>
            <a:ext cx="50000" cy="50000"/>
          </a:xfrm>
          <a:prstGeom prst="ellipse">
            <a:avLst/>
          </a:prstGeom>
          <a:solidFill>
            <a:srgbClr val="05966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ounded Rectangle 34"/>
          <p:cNvSpPr/>
          <p:nvPr/>
        </p:nvSpPr>
        <p:spPr>
          <a:xfrm>
            <a:off x="7966066" y="3732600"/>
            <a:ext cx="3540133" cy="2211000"/>
          </a:xfrm>
          <a:prstGeom prst="roundRect">
            <a:avLst>
              <a:gd name="adj" fmla="val 1412"/>
            </a:avLst>
          </a:prstGeom>
          <a:solidFill>
            <a:srgbClr val="FFFFFF"/>
          </a:solidFill>
          <a:ln w="6350">
            <a:solidFill>
              <a:srgbClr val="E1E2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7966066" y="3732600"/>
            <a:ext cx="3540133" cy="55000"/>
          </a:xfrm>
          <a:prstGeom prst="rect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certificat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2066" y="3863600"/>
            <a:ext cx="208000" cy="208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8396066" y="3827600"/>
            <a:ext cx="3050133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1" i="0">
                <a:solidFill>
                  <a:srgbClr val="1F2937"/>
                </a:solidFill>
                <a:latin typeface="Inter"/>
              </a:rPr>
              <a:t>Awards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046066" y="4197600"/>
            <a:ext cx="3380133" cy="1666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000" b="0" i="0">
                <a:solidFill>
                  <a:srgbClr val="6B7280"/>
                </a:solidFill>
                <a:latin typeface="Inter"/>
              </a:rPr>
              <a:t>Industry recognition and accolades</a:t>
            </a:r>
          </a:p>
        </p:txBody>
      </p:sp>
      <p:sp>
        <p:nvSpPr>
          <p:cNvPr id="40" name="Oval 39"/>
          <p:cNvSpPr/>
          <p:nvPr/>
        </p:nvSpPr>
        <p:spPr>
          <a:xfrm>
            <a:off x="11351199" y="5788600"/>
            <a:ext cx="50000" cy="50000"/>
          </a:xfrm>
          <a:prstGeom prst="ellipse">
            <a:avLst/>
          </a:prstGeom>
          <a:solidFill>
            <a:srgbClr val="D977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8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Next Steps &amp; Action Items</a:t>
            </a:r>
          </a:p>
        </p:txBody>
      </p:sp>
      <p:cxnSp>
        <p:nvCxnSpPr>
          <p:cNvPr id="5" name="Connector 4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700800" y="1486600"/>
            <a:ext cx="10820400" cy="820000"/>
          </a:xfrm>
          <a:prstGeom prst="roundRect">
            <a:avLst>
              <a:gd name="adj" fmla="val 323"/>
            </a:avLst>
          </a:prstGeom>
          <a:solidFill>
            <a:srgbClr val="EDEE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04088" y="1489888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471600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785800" y="1551600"/>
            <a:ext cx="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2563EB"/>
                </a:solidFill>
                <a:latin typeface="Inter"/>
              </a:rPr>
              <a:t>☐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85800" y="155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F2937"/>
                </a:solidFill>
                <a:latin typeface="Inter"/>
              </a:rPr>
              <a:t>Finalize Strategy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85800" y="184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Complete strategic plan review and board approval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06200" y="1551600"/>
            <a:ext cx="2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Executive Team | Mar 2026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00800" y="2386600"/>
            <a:ext cx="10820400" cy="820000"/>
          </a:xfrm>
          <a:prstGeom prst="roundRect">
            <a:avLst>
              <a:gd name="adj" fmla="val 323"/>
            </a:avLst>
          </a:prstGeom>
          <a:solidFill>
            <a:srgbClr val="EDEE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704088" y="2389888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85800" y="2371600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85800" y="2451600"/>
            <a:ext cx="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E11D48"/>
                </a:solidFill>
                <a:latin typeface="Inter"/>
              </a:rPr>
              <a:t>☐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85800" y="245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F2937"/>
                </a:solidFill>
                <a:latin typeface="Inter"/>
              </a:rPr>
              <a:t>Launch Phase 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85800" y="274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Deploy next-gen platform to pilot customers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706200" y="2451600"/>
            <a:ext cx="2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Product &amp; Engineering | Apr 2026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700800" y="3286600"/>
            <a:ext cx="10820400" cy="820000"/>
          </a:xfrm>
          <a:prstGeom prst="roundRect">
            <a:avLst>
              <a:gd name="adj" fmla="val 323"/>
            </a:avLst>
          </a:prstGeom>
          <a:solidFill>
            <a:srgbClr val="EDEE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704088" y="3289888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685800" y="3271600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785800" y="3351600"/>
            <a:ext cx="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7C3AED"/>
                </a:solidFill>
                <a:latin typeface="Inter"/>
              </a:rPr>
              <a:t>☐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85800" y="335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F2937"/>
                </a:solidFill>
                <a:latin typeface="Inter"/>
              </a:rPr>
              <a:t>Expand Sales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85800" y="364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Hire regional sales directors and activate channels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706200" y="3351600"/>
            <a:ext cx="2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VP Sales | May 2026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700800" y="4186600"/>
            <a:ext cx="10820400" cy="820000"/>
          </a:xfrm>
          <a:prstGeom prst="roundRect">
            <a:avLst>
              <a:gd name="adj" fmla="val 323"/>
            </a:avLst>
          </a:prstGeom>
          <a:solidFill>
            <a:srgbClr val="EDEEE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704088" y="4189888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685800" y="4171600"/>
            <a:ext cx="10820400" cy="820000"/>
          </a:xfrm>
          <a:prstGeom prst="roundRect">
            <a:avLst>
              <a:gd name="adj" fmla="val 46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85800" y="4251600"/>
            <a:ext cx="3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0" i="0">
                <a:solidFill>
                  <a:srgbClr val="DC2626"/>
                </a:solidFill>
                <a:latin typeface="Inter"/>
              </a:rPr>
              <a:t>☐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85800" y="425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1" i="0">
                <a:solidFill>
                  <a:srgbClr val="1F2937"/>
                </a:solidFill>
                <a:latin typeface="Inter"/>
              </a:rPr>
              <a:t>Review &amp; Iterate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85800" y="4541600"/>
            <a:ext cx="73204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6B7280"/>
                </a:solidFill>
                <a:latin typeface="Inter"/>
              </a:rPr>
              <a:t>Quarterly business review and strategy refinement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706200" y="4251600"/>
            <a:ext cx="260000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000" b="0" i="0">
                <a:solidFill>
                  <a:srgbClr val="6B7280"/>
                </a:solidFill>
                <a:latin typeface="Inter"/>
              </a:rPr>
              <a:t>All Departments | Jun 2026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38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200001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00000"/>
            <a:ext cx="12192000" cy="200001"/>
          </a:xfrm>
          <a:prstGeom prst="rect">
            <a:avLst/>
          </a:prstGeom>
          <a:solidFill>
            <a:srgbClr val="0788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00000"/>
            <a:ext cx="12192000" cy="200001"/>
          </a:xfrm>
          <a:prstGeom prst="rect">
            <a:avLst/>
          </a:prstGeom>
          <a:solidFill>
            <a:srgbClr val="077F9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00000"/>
            <a:ext cx="12192000" cy="200001"/>
          </a:xfrm>
          <a:prstGeom prst="rect">
            <a:avLst/>
          </a:prstGeom>
          <a:solidFill>
            <a:srgbClr val="0676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200000"/>
            <a:ext cx="400000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400" b="1" i="0">
                <a:solidFill>
                  <a:srgbClr val="FFFFFF"/>
                </a:solidFill>
                <a:latin typeface="Inter"/>
              </a:rPr>
              <a:t>CALL TO ACTION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843800" y="1215000"/>
            <a:ext cx="8534400" cy="3000000"/>
          </a:xfrm>
          <a:prstGeom prst="roundRect">
            <a:avLst>
              <a:gd name="adj" fmla="val 937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1828800" y="1200000"/>
            <a:ext cx="8534400" cy="3000000"/>
          </a:xfrm>
          <a:prstGeom prst="roundRect">
            <a:avLst>
              <a:gd name="adj" fmla="val 937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1828800" y="1200000"/>
            <a:ext cx="8534400" cy="5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2228800" y="1500000"/>
            <a:ext cx="7734400" cy="12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000" b="1" i="0">
                <a:solidFill>
                  <a:srgbClr val="1F2937"/>
                </a:solidFill>
                <a:latin typeface="Inter"/>
              </a:rPr>
              <a:t>Insights That
Drive Action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696000" y="2750000"/>
            <a:ext cx="800000" cy="35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2228800" y="2950000"/>
            <a:ext cx="77344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6B7280"/>
                </a:solidFill>
                <a:latin typeface="Inter"/>
              </a:rPr>
              <a:t>Let our analytical expertise inform your next strategic decision.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95800" y="451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85800" y="450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85800" y="460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891B2"/>
                </a:solidFill>
                <a:latin typeface="Inter"/>
              </a:rPr>
              <a:t>Email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5800" y="485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contact@company.com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4369266" y="451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4359266" y="450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359266" y="460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891B2"/>
                </a:solidFill>
                <a:latin typeface="Inter"/>
              </a:rPr>
              <a:t>Phone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59266" y="485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+1 (555) 123-4567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042732" y="451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8032732" y="4500000"/>
            <a:ext cx="3473466" cy="600000"/>
          </a:xfrm>
          <a:prstGeom prst="roundRect">
            <a:avLst>
              <a:gd name="adj" fmla="val 1151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8032732" y="460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0891B2"/>
                </a:solidFill>
                <a:latin typeface="Inter"/>
              </a:rPr>
              <a:t>Web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032732" y="4850000"/>
            <a:ext cx="347346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www.company.com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39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Company Overview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171600"/>
            <a:ext cx="12192000" cy="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80059" y="1671600"/>
            <a:ext cx="3583941" cy="4686400"/>
          </a:xfrm>
          <a:prstGeom prst="roundRect">
            <a:avLst>
              <a:gd name="adj" fmla="val 1707"/>
            </a:avLst>
          </a:prstGeom>
          <a:solidFill>
            <a:srgbClr val="F1F5F9"/>
          </a:solidFill>
          <a:ln w="12700">
            <a:solidFill>
              <a:srgbClr val="0891B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30059" y="1821600"/>
            <a:ext cx="3283941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800" b="1" i="0">
                <a:solidFill>
                  <a:srgbClr val="1F2937"/>
                </a:solidFill>
                <a:latin typeface="Inter"/>
              </a:rPr>
              <a:t>Analytics 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0059" y="2271600"/>
            <a:ext cx="3283941" cy="38864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300" b="0" i="0">
                <a:solidFill>
                  <a:srgbClr val="6B7280"/>
                </a:solidFill>
                <a:latin typeface="Inter"/>
              </a:rPr>
              <a:t>Analytics Group delivers actionable intelligence and strategic analysis to help organizations make data-driven decisions with confidence.
We combine quantitative rigor with industry expertise to illuminate what matters most.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282288" y="1689888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4264000" y="1671600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344000" y="2238650"/>
            <a:ext cx="3488970" cy="75606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F2937"/>
                </a:solidFill>
                <a:latin typeface="Inter"/>
              </a:rPr>
              <a:t>2012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44000" y="3183733"/>
            <a:ext cx="3488970" cy="5670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Founded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081258" y="1689888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ounded Rectangle 13"/>
          <p:cNvSpPr/>
          <p:nvPr/>
        </p:nvSpPr>
        <p:spPr>
          <a:xfrm>
            <a:off x="8062970" y="1671600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8142970" y="2238650"/>
            <a:ext cx="3488970" cy="75606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F2937"/>
                </a:solidFill>
                <a:latin typeface="Inter"/>
              </a:rPr>
              <a:t>500+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42970" y="3183733"/>
            <a:ext cx="3488970" cy="5670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Analysts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282288" y="4108088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4264000" y="4089800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344000" y="4656850"/>
            <a:ext cx="3488970" cy="75606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F2937"/>
                </a:solidFill>
                <a:latin typeface="Inter"/>
              </a:rPr>
              <a:t>1,200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344000" y="5601933"/>
            <a:ext cx="3488970" cy="5670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Reports/Year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8081258" y="4108088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8062970" y="4089800"/>
            <a:ext cx="3648970" cy="2268200"/>
          </a:xfrm>
          <a:prstGeom prst="roundRect">
            <a:avLst>
              <a:gd name="adj" fmla="val 137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142970" y="4656850"/>
            <a:ext cx="3488970" cy="75606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800" b="1" i="0">
                <a:solidFill>
                  <a:srgbClr val="1F2937"/>
                </a:solidFill>
                <a:latin typeface="Inter"/>
              </a:rPr>
              <a:t>350+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142970" y="5601933"/>
            <a:ext cx="3488970" cy="5670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Clients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200001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200000"/>
            <a:ext cx="12192000" cy="200001"/>
          </a:xfrm>
          <a:prstGeom prst="rect">
            <a:avLst/>
          </a:prstGeom>
          <a:solidFill>
            <a:srgbClr val="0788A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400000"/>
            <a:ext cx="12192000" cy="200001"/>
          </a:xfrm>
          <a:prstGeom prst="rect">
            <a:avLst/>
          </a:prstGeom>
          <a:solidFill>
            <a:srgbClr val="077F9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00000"/>
            <a:ext cx="12192000" cy="200001"/>
          </a:xfrm>
          <a:prstGeom prst="rect">
            <a:avLst/>
          </a:prstGeom>
          <a:solidFill>
            <a:srgbClr val="06769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200000"/>
            <a:ext cx="4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400" b="1" i="0">
                <a:solidFill>
                  <a:srgbClr val="FFFFFF"/>
                </a:solidFill>
                <a:latin typeface="Inter"/>
              </a:rPr>
              <a:t>Thank You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09070" y="200000"/>
            <a:ext cx="400000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1200" b="0" i="0">
                <a:solidFill>
                  <a:srgbClr val="CDE9EF"/>
                </a:solidFill>
                <a:latin typeface="Inter"/>
              </a:rPr>
              <a:t>Analytics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2930" y="11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500" b="0" i="0">
                <a:solidFill>
                  <a:srgbClr val="1F2937"/>
                </a:solidFill>
                <a:latin typeface="Inter"/>
              </a:rPr>
              <a:t>We appreciate your time and look forward to our collaboration.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92930" y="171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582930" y="170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582930" y="1700000"/>
            <a:ext cx="2606535" cy="4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82930" y="1880000"/>
            <a:ext cx="260653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891B2"/>
                </a:solidFill>
                <a:latin typeface="Inter"/>
              </a:rPr>
              <a:t>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2930" y="2220000"/>
            <a:ext cx="260653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Email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2930" y="2470000"/>
            <a:ext cx="24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contact@company.com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399465" y="171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3389465" y="170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3389465" y="1700000"/>
            <a:ext cx="2606535" cy="4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3389465" y="1880000"/>
            <a:ext cx="260653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891B2"/>
                </a:solidFill>
                <a:latin typeface="Inter"/>
              </a:rPr>
              <a:t>☎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389465" y="2220000"/>
            <a:ext cx="260653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Phone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449465" y="2470000"/>
            <a:ext cx="24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+1 (555) 123-4567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06000" y="171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6196000" y="170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Rectangle 23"/>
          <p:cNvSpPr/>
          <p:nvPr/>
        </p:nvSpPr>
        <p:spPr>
          <a:xfrm>
            <a:off x="6196000" y="1700000"/>
            <a:ext cx="2606535" cy="4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196000" y="1880000"/>
            <a:ext cx="260653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891B2"/>
                </a:solidFill>
                <a:latin typeface="Inter"/>
              </a:rPr>
              <a:t>⌂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196000" y="2220000"/>
            <a:ext cx="260653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Website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256000" y="2470000"/>
            <a:ext cx="24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www.company.com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9012535" y="171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ounded Rectangle 28"/>
          <p:cNvSpPr/>
          <p:nvPr/>
        </p:nvSpPr>
        <p:spPr>
          <a:xfrm>
            <a:off x="9002535" y="1700000"/>
            <a:ext cx="2606535" cy="1100000"/>
          </a:xfrm>
          <a:prstGeom prst="roundRect">
            <a:avLst>
              <a:gd name="adj" fmla="val 1918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9002535" y="1700000"/>
            <a:ext cx="2606535" cy="4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9002535" y="1880000"/>
            <a:ext cx="2606535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2200" b="0" i="0">
                <a:solidFill>
                  <a:srgbClr val="0891B2"/>
                </a:solidFill>
                <a:latin typeface="Inter"/>
              </a:rPr>
              <a:t>⚑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002535" y="2220000"/>
            <a:ext cx="2606535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1" i="0">
                <a:solidFill>
                  <a:srgbClr val="6B7280"/>
                </a:solidFill>
                <a:latin typeface="Inter"/>
              </a:rPr>
              <a:t>Location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062535" y="2470000"/>
            <a:ext cx="2486535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300" b="0" i="0">
                <a:solidFill>
                  <a:srgbClr val="1F2937"/>
                </a:solidFill>
                <a:latin typeface="Inter"/>
              </a:rPr>
              <a:t>New York, NY</a:t>
            </a:r>
          </a:p>
        </p:txBody>
      </p:sp>
      <p:sp>
        <p:nvSpPr>
          <p:cNvPr id="34" name="Rectangle 33"/>
          <p:cNvSpPr/>
          <p:nvPr/>
        </p:nvSpPr>
        <p:spPr>
          <a:xfrm>
            <a:off x="0" y="6258000"/>
            <a:ext cx="12192000" cy="600000"/>
          </a:xfrm>
          <a:prstGeom prst="rect">
            <a:avLst/>
          </a:prstGeom>
          <a:solidFill>
            <a:srgbClr val="1B99B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582930" y="6408000"/>
            <a:ext cx="11026140" cy="3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Analytics Group  |  Thank you for your time</a:t>
            </a:r>
          </a:p>
        </p:txBody>
      </p:sp>
      <p:sp>
        <p:nvSpPr>
          <p:cNvPr id="36" name="Rectangle 3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40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Our Values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171600"/>
            <a:ext cx="12192000" cy="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98347" y="1789888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480059" y="1771600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80059" y="1971600"/>
            <a:ext cx="25179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Objectivity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0059" y="2471600"/>
            <a:ext cx="2557970" cy="36864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Every analysis is grounded in data, free from bias or agenda.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336317" y="1789888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3318029" y="1771600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418029" y="1971600"/>
            <a:ext cx="25179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Precision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98029" y="2471600"/>
            <a:ext cx="2557970" cy="36864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We pursue accuracy and rigor in every metric and model.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174287" y="1789888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6155999" y="1771600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255999" y="1971600"/>
            <a:ext cx="25179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Clarity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235999" y="2471600"/>
            <a:ext cx="2557970" cy="36864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Complex insights delivered in clear, actionable formats.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9012257" y="1789888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8993969" y="1771600"/>
            <a:ext cx="2717970" cy="4586400"/>
          </a:xfrm>
          <a:prstGeom prst="roundRect">
            <a:avLst>
              <a:gd name="adj" fmla="val 1090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9093969" y="1971600"/>
            <a:ext cx="251797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800" b="1" i="0">
                <a:solidFill>
                  <a:srgbClr val="1F2937"/>
                </a:solidFill>
                <a:latin typeface="Inter"/>
              </a:rPr>
              <a:t>Timeliness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73969" y="2471600"/>
            <a:ext cx="2557970" cy="36864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200" b="0" i="0">
                <a:solidFill>
                  <a:srgbClr val="6B7280"/>
                </a:solidFill>
                <a:latin typeface="Inter"/>
              </a:rPr>
              <a:t>Decisions can't wait — our analysis is delivered when it matters.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Leadership Team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171600"/>
            <a:ext cx="12192000" cy="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98347" y="1739888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480059" y="1721600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60059" y="1871600"/>
            <a:ext cx="35039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F2937"/>
                </a:solidFill>
                <a:latin typeface="Inter"/>
              </a:rPr>
              <a:t>Jane Smith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0059" y="2221600"/>
            <a:ext cx="35039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Chief Executive Officer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0059" y="2521600"/>
            <a:ext cx="3503960" cy="1358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20+ years in executive leadership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282307" y="1739888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ounded Rectangle 11"/>
          <p:cNvSpPr/>
          <p:nvPr/>
        </p:nvSpPr>
        <p:spPr>
          <a:xfrm>
            <a:off x="4264019" y="1721600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344019" y="1871600"/>
            <a:ext cx="35039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F2937"/>
                </a:solidFill>
                <a:latin typeface="Inter"/>
              </a:rPr>
              <a:t>John Davis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44019" y="2221600"/>
            <a:ext cx="35039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Chief Financial Officer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44019" y="2521600"/>
            <a:ext cx="3503960" cy="1358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Former VP at Fortune 100 firm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066267" y="1739888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ounded Rectangle 16"/>
          <p:cNvSpPr/>
          <p:nvPr/>
        </p:nvSpPr>
        <p:spPr>
          <a:xfrm>
            <a:off x="8047979" y="1721600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127979" y="1871600"/>
            <a:ext cx="35039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F2937"/>
                </a:solidFill>
                <a:latin typeface="Inter"/>
              </a:rPr>
              <a:t>Sarah Chen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27979" y="2221600"/>
            <a:ext cx="35039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Chief Technology Officer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127979" y="2521600"/>
            <a:ext cx="3503960" cy="1358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Pioneer in AI/ML solutions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98347" y="4168088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ounded Rectangle 21"/>
          <p:cNvSpPr/>
          <p:nvPr/>
        </p:nvSpPr>
        <p:spPr>
          <a:xfrm>
            <a:off x="480059" y="4149800"/>
            <a:ext cx="3663960" cy="2308200"/>
          </a:xfrm>
          <a:prstGeom prst="roundRect">
            <a:avLst>
              <a:gd name="adj" fmla="val 1364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60059" y="4299800"/>
            <a:ext cx="3503960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1" i="0">
                <a:solidFill>
                  <a:srgbClr val="1F2937"/>
                </a:solidFill>
                <a:latin typeface="Inter"/>
              </a:rPr>
              <a:t>Michael Brown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60059" y="4649800"/>
            <a:ext cx="3503960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1" i="0">
                <a:solidFill>
                  <a:srgbClr val="0891B2"/>
                </a:solidFill>
                <a:latin typeface="Inter"/>
              </a:rPr>
              <a:t>Chief Operating Officer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60059" y="4949800"/>
            <a:ext cx="3503960" cy="1358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000" b="0" i="0">
                <a:solidFill>
                  <a:srgbClr val="6B7280"/>
                </a:solidFill>
                <a:latin typeface="Inter"/>
              </a:rPr>
              <a:t>Operations excellence expert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A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Key Facts &amp; Figures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171600"/>
            <a:ext cx="12192000" cy="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ounded Rectangle 5"/>
          <p:cNvSpPr/>
          <p:nvPr/>
        </p:nvSpPr>
        <p:spPr>
          <a:xfrm>
            <a:off x="429768" y="17398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411480" y="17216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71480" y="21852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1,200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1480" y="31125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Reports/Year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252781" y="17398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4234493" y="17216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294493" y="21852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500+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94493" y="31125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Analysts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075794" y="17398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ounded Rectangle 14"/>
          <p:cNvSpPr/>
          <p:nvPr/>
        </p:nvSpPr>
        <p:spPr>
          <a:xfrm>
            <a:off x="8057506" y="17216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117506" y="21852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350+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117506" y="31125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Clients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429768" y="41580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ounded Rectangle 18"/>
          <p:cNvSpPr/>
          <p:nvPr/>
        </p:nvSpPr>
        <p:spPr>
          <a:xfrm>
            <a:off x="411480" y="41398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71480" y="46034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$2.4B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1480" y="55307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Decisions Influenced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252781" y="41580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4234493" y="41398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4294493" y="46034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99.2%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294493" y="55307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Data Accuracy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075794" y="4158088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CCD0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Rounded Rectangle 26"/>
          <p:cNvSpPr/>
          <p:nvPr/>
        </p:nvSpPr>
        <p:spPr>
          <a:xfrm>
            <a:off x="8057506" y="4139800"/>
            <a:ext cx="3723013" cy="2318200"/>
          </a:xfrm>
          <a:prstGeom prst="roundRect">
            <a:avLst>
              <a:gd name="adj" fmla="val 1342"/>
            </a:avLst>
          </a:prstGeom>
          <a:solidFill>
            <a:srgbClr val="FFFFFF"/>
          </a:solidFill>
          <a:ln w="6350">
            <a:solidFill>
              <a:srgbClr val="C3C6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8117506" y="4603440"/>
            <a:ext cx="3603013" cy="77273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3200" b="1" i="0">
                <a:solidFill>
                  <a:srgbClr val="1F2937"/>
                </a:solidFill>
                <a:latin typeface="Inter"/>
              </a:rPr>
              <a:t>4.9/5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117506" y="5530720"/>
            <a:ext cx="3603013" cy="5795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100" b="0" i="0">
                <a:solidFill>
                  <a:srgbClr val="6B7280"/>
                </a:solidFill>
                <a:latin typeface="Inter"/>
              </a:rPr>
              <a:t>Client Rating</a:t>
            </a:r>
          </a:p>
        </p:txBody>
      </p:sp>
      <p:sp>
        <p:nvSpPr>
          <p:cNvPr id="30" name="Rectangle 2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140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82930" y="200000"/>
            <a:ext cx="100000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600" b="1" i="0">
                <a:solidFill>
                  <a:srgbClr val="FFFFFF"/>
                </a:solidFill>
                <a:latin typeface="Inter"/>
              </a:rPr>
              <a:t>02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2930" y="700000"/>
            <a:ext cx="11026140" cy="5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3400" b="1" i="0">
                <a:solidFill>
                  <a:srgbClr val="FFFFFF"/>
                </a:solidFill>
                <a:latin typeface="Inter"/>
              </a:rPr>
              <a:t>Strategy</a:t>
            </a:r>
          </a:p>
        </p:txBody>
      </p:sp>
      <p:sp>
        <p:nvSpPr>
          <p:cNvPr id="6" name="Rectangle 5"/>
          <p:cNvSpPr/>
          <p:nvPr/>
        </p:nvSpPr>
        <p:spPr>
          <a:xfrm>
            <a:off x="582930" y="1350000"/>
            <a:ext cx="2000000" cy="5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2930" y="1800000"/>
            <a:ext cx="11026140" cy="4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600" b="0" i="0">
                <a:solidFill>
                  <a:srgbClr val="6B7280"/>
                </a:solidFill>
                <a:latin typeface="Inter"/>
              </a:rPr>
              <a:t>Our path to sustainable growth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60000" y="2612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E8E9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3048000" y="2600000"/>
            <a:ext cx="6096000" cy="500000"/>
          </a:xfrm>
          <a:prstGeom prst="roundRect">
            <a:avLst>
              <a:gd name="adj" fmla="val 656"/>
            </a:avLst>
          </a:prstGeom>
          <a:solidFill>
            <a:srgbClr val="FFFFFF"/>
          </a:solidFill>
          <a:ln w="6350">
            <a:solidFill>
              <a:srgbClr val="D2D4D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248000" y="2720000"/>
            <a:ext cx="5696000" cy="2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sz="1400" b="0" i="0">
                <a:solidFill>
                  <a:srgbClr val="1F2937"/>
                </a:solidFill>
                <a:latin typeface="Inter"/>
              </a:rPr>
              <a:t>Section 02  —  Strategy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1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8F949B"/>
                </a:solidFill>
                <a:latin typeface="Inter"/>
              </a:rPr>
              <a:t>Analytics Group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8F949B"/>
                </a:solidFill>
                <a:latin typeface="Inte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82930" y="274320"/>
            <a:ext cx="11026140" cy="60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500" b="1" i="0">
                <a:solidFill>
                  <a:srgbClr val="1F2937"/>
                </a:solidFill>
                <a:latin typeface="Inter"/>
              </a:rPr>
              <a:t>Executive Summary</a:t>
            </a:r>
          </a:p>
        </p:txBody>
      </p:sp>
      <p:cxnSp>
        <p:nvCxnSpPr>
          <p:cNvPr id="4" name="Connector 3"/>
          <p:cNvCxnSpPr/>
          <p:nvPr/>
        </p:nvCxnSpPr>
        <p:spPr>
          <a:xfrm>
            <a:off x="582930" y="880000"/>
            <a:ext cx="600000" cy="0"/>
          </a:xfrm>
          <a:prstGeom prst="line">
            <a:avLst/>
          </a:prstGeom>
          <a:ln w="38100">
            <a:solidFill>
              <a:srgbClr val="0891B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371600"/>
            <a:ext cx="12192000" cy="50000"/>
          </a:xfrm>
          <a:prstGeom prst="rect">
            <a:avLst/>
          </a:prstGeom>
          <a:solidFill>
            <a:srgbClr val="0891B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80059" y="1571600"/>
            <a:ext cx="6963766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F2937"/>
                </a:solidFill>
                <a:latin typeface="Inter"/>
              </a:rPr>
              <a:t>•  Revenue grew 23% year-over-year, driven by new enterprise accounts and expanded service offerings across all major markets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0059" y="1971600"/>
            <a:ext cx="6963766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F2937"/>
                </a:solidFill>
                <a:latin typeface="Inter"/>
              </a:rPr>
              <a:t>•  Successfully launched three new product lines, contributing $120M in incremental revenue during the first two quarters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80059" y="2371600"/>
            <a:ext cx="6963766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F2937"/>
                </a:solidFill>
                <a:latin typeface="Inter"/>
              </a:rPr>
              <a:t>•  Customer retention rate improved to 98%, reflecting our commitment to excellence and client-centric approach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0059" y="2771600"/>
            <a:ext cx="6963766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F2937"/>
                </a:solidFill>
                <a:latin typeface="Inter"/>
              </a:rPr>
              <a:t>•  Operational efficiency gains reduced costs by 15%, enabling reinvestment in R&amp;D and talent acquisition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0059" y="3171600"/>
            <a:ext cx="6963766" cy="38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100" b="0" i="0">
                <a:solidFill>
                  <a:srgbClr val="1F2937"/>
                </a:solidFill>
                <a:latin typeface="Inter"/>
              </a:rPr>
              <a:t>•  Strategic partnerships with two Fortune 100 companies opened new distribution channels globally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643825" y="1521600"/>
            <a:ext cx="4068116" cy="1479733"/>
          </a:xfrm>
          <a:prstGeom prst="roundRect">
            <a:avLst>
              <a:gd name="adj" fmla="val 983"/>
            </a:avLst>
          </a:prstGeom>
          <a:solidFill>
            <a:srgbClr val="E9EF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7643825" y="1551600"/>
            <a:ext cx="30000" cy="1419733"/>
          </a:xfrm>
          <a:prstGeom prst="rect">
            <a:avLst/>
          </a:prstGeom>
          <a:solidFill>
            <a:srgbClr val="2563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03825" y="1571600"/>
            <a:ext cx="39481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1F2937"/>
                </a:solidFill>
                <a:latin typeface="Inter"/>
              </a:rPr>
              <a:t>1,200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703825" y="1921600"/>
            <a:ext cx="394811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Annual Reports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643825" y="3081333"/>
            <a:ext cx="4068116" cy="1479733"/>
          </a:xfrm>
          <a:prstGeom prst="roundRect">
            <a:avLst>
              <a:gd name="adj" fmla="val 983"/>
            </a:avLst>
          </a:prstGeom>
          <a:solidFill>
            <a:srgbClr val="FCE8E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7643825" y="3111333"/>
            <a:ext cx="30000" cy="1419733"/>
          </a:xfrm>
          <a:prstGeom prst="rect">
            <a:avLst/>
          </a:prstGeom>
          <a:solidFill>
            <a:srgbClr val="E11D4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703825" y="3131333"/>
            <a:ext cx="39481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1F2937"/>
                </a:solidFill>
                <a:latin typeface="Inter"/>
              </a:rPr>
              <a:t>$2.4B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703825" y="3481333"/>
            <a:ext cx="394811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Decisions Influenced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643825" y="4641066"/>
            <a:ext cx="4068116" cy="1479733"/>
          </a:xfrm>
          <a:prstGeom prst="roundRect">
            <a:avLst>
              <a:gd name="adj" fmla="val 983"/>
            </a:avLst>
          </a:prstGeom>
          <a:solidFill>
            <a:srgbClr val="F1EBF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7643825" y="4671066"/>
            <a:ext cx="30000" cy="1419733"/>
          </a:xfrm>
          <a:prstGeom prst="rect">
            <a:avLst/>
          </a:prstGeom>
          <a:solidFill>
            <a:srgbClr val="7C3A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703825" y="4691066"/>
            <a:ext cx="3948116" cy="3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2200" b="1" i="0">
                <a:solidFill>
                  <a:srgbClr val="1F2937"/>
                </a:solidFill>
                <a:latin typeface="Inter"/>
              </a:rPr>
              <a:t>99.2%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703825" y="5041066"/>
            <a:ext cx="3948116" cy="25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900" b="0" i="0">
                <a:solidFill>
                  <a:srgbClr val="6B7280"/>
                </a:solidFill>
                <a:latin typeface="Inter"/>
              </a:rPr>
              <a:t>Accuracy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1F5F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582930" y="6500800"/>
            <a:ext cx="30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/>
            <a:r>
              <a:rPr sz="1200" b="0" i="0">
                <a:solidFill>
                  <a:srgbClr val="6B7280"/>
                </a:solidFill>
                <a:latin typeface="Inter"/>
              </a:rPr>
              <a:t>Analytics Group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1106200" y="6500800"/>
            <a:ext cx="400000" cy="2600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r"/>
            <a:r>
              <a:rPr sz="900" b="0" i="0">
                <a:solidFill>
                  <a:srgbClr val="6B7280"/>
                </a:solidFill>
                <a:latin typeface="Inte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